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Lst>
  <p:notesMasterIdLst>
    <p:notesMasterId r:id="rId50"/>
  </p:notesMasterIdLst>
  <p:sldIdLst>
    <p:sldId id="288" r:id="rId3"/>
    <p:sldId id="275" r:id="rId4"/>
    <p:sldId id="276" r:id="rId5"/>
    <p:sldId id="278" r:id="rId6"/>
    <p:sldId id="277" r:id="rId7"/>
    <p:sldId id="291" r:id="rId8"/>
    <p:sldId id="290" r:id="rId9"/>
    <p:sldId id="289" r:id="rId10"/>
    <p:sldId id="279" r:id="rId11"/>
    <p:sldId id="280" r:id="rId12"/>
    <p:sldId id="282" r:id="rId13"/>
    <p:sldId id="283" r:id="rId14"/>
    <p:sldId id="284" r:id="rId15"/>
    <p:sldId id="286" r:id="rId16"/>
    <p:sldId id="285" r:id="rId17"/>
    <p:sldId id="287" r:id="rId18"/>
    <p:sldId id="293" r:id="rId19"/>
    <p:sldId id="264" r:id="rId20"/>
    <p:sldId id="266" r:id="rId21"/>
    <p:sldId id="267" r:id="rId22"/>
    <p:sldId id="268" r:id="rId23"/>
    <p:sldId id="269" r:id="rId24"/>
    <p:sldId id="270" r:id="rId25"/>
    <p:sldId id="271" r:id="rId26"/>
    <p:sldId id="261" r:id="rId27"/>
    <p:sldId id="265" r:id="rId28"/>
    <p:sldId id="294" r:id="rId29"/>
    <p:sldId id="259" r:id="rId30"/>
    <p:sldId id="295" r:id="rId31"/>
    <p:sldId id="296" r:id="rId32"/>
    <p:sldId id="297" r:id="rId33"/>
    <p:sldId id="298" r:id="rId34"/>
    <p:sldId id="299" r:id="rId35"/>
    <p:sldId id="300" r:id="rId36"/>
    <p:sldId id="301" r:id="rId37"/>
    <p:sldId id="302" r:id="rId38"/>
    <p:sldId id="262" r:id="rId39"/>
    <p:sldId id="303" r:id="rId40"/>
    <p:sldId id="304" r:id="rId41"/>
    <p:sldId id="305" r:id="rId42"/>
    <p:sldId id="306" r:id="rId43"/>
    <p:sldId id="307" r:id="rId44"/>
    <p:sldId id="308" r:id="rId45"/>
    <p:sldId id="309" r:id="rId46"/>
    <p:sldId id="310" r:id="rId47"/>
    <p:sldId id="292" r:id="rId48"/>
    <p:sldId id="263"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6B7F"/>
    <a:srgbClr val="223F59"/>
    <a:srgbClr val="C30F22"/>
    <a:srgbClr val="F35A4A"/>
    <a:srgbClr val="FEFEFE"/>
    <a:srgbClr val="8C98A2"/>
    <a:srgbClr val="D3262A"/>
    <a:srgbClr val="DEDDD9"/>
    <a:srgbClr val="5B4947"/>
    <a:srgbClr val="F4F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20" autoAdjust="0"/>
    <p:restoredTop sz="94660"/>
  </p:normalViewPr>
  <p:slideViewPr>
    <p:cSldViewPr snapToGrid="0">
      <p:cViewPr varScale="1">
        <p:scale>
          <a:sx n="104" d="100"/>
          <a:sy n="104" d="100"/>
        </p:scale>
        <p:origin x="86" y="24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BC799-152E-4EF9-8B2A-2BBC1DFFF5A7}" type="datetimeFigureOut">
              <a:rPr lang="zh-CN" altLang="en-US" smtClean="0"/>
              <a:t>2024/12/20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CE9B7B-3B09-46EE-B4DB-13886D77EB13}" type="slidenum">
              <a:rPr lang="zh-CN" altLang="en-US" smtClean="0"/>
              <a:t>‹#›</a:t>
            </a:fld>
            <a:endParaRPr lang="zh-CN" altLang="en-US"/>
          </a:p>
        </p:txBody>
      </p:sp>
    </p:spTree>
    <p:extLst>
      <p:ext uri="{BB962C8B-B14F-4D97-AF65-F5344CB8AC3E}">
        <p14:creationId xmlns:p14="http://schemas.microsoft.com/office/powerpoint/2010/main" val="1297762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7007BF-063C-4AEB-9A33-811B147F7C79}" type="slidenum">
              <a:rPr lang="zh-CN" altLang="en-US" smtClean="0"/>
              <a:t>43</a:t>
            </a:fld>
            <a:endParaRPr lang="zh-CN" altLang="en-US"/>
          </a:p>
        </p:txBody>
      </p:sp>
    </p:spTree>
    <p:extLst>
      <p:ext uri="{BB962C8B-B14F-4D97-AF65-F5344CB8AC3E}">
        <p14:creationId xmlns:p14="http://schemas.microsoft.com/office/powerpoint/2010/main" val="12383730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带底部正文">
    <p:spTree>
      <p:nvGrpSpPr>
        <p:cNvPr id="1" name=""/>
        <p:cNvGrpSpPr/>
        <p:nvPr/>
      </p:nvGrpSpPr>
      <p:grpSpPr>
        <a:xfrm>
          <a:off x="0" y="0"/>
          <a:ext cx="0" cy="0"/>
          <a:chOff x="0" y="0"/>
          <a:chExt cx="0" cy="0"/>
        </a:xfrm>
      </p:grpSpPr>
      <p:sp>
        <p:nvSpPr>
          <p:cNvPr id="13" name="矩形 12"/>
          <p:cNvSpPr/>
          <p:nvPr userDrawn="1"/>
        </p:nvSpPr>
        <p:spPr>
          <a:xfrm>
            <a:off x="0" y="0"/>
            <a:ext cx="12192000" cy="806400"/>
          </a:xfrm>
          <a:prstGeom prst="rect">
            <a:avLst/>
          </a:prstGeom>
          <a:gradFill flip="none" rotWithShape="1">
            <a:gsLst>
              <a:gs pos="0">
                <a:schemeClr val="bg1">
                  <a:lumMod val="59000"/>
                  <a:lumOff val="41000"/>
                </a:schemeClr>
              </a:gs>
              <a:gs pos="36000">
                <a:srgbClr val="FFFFFF"/>
              </a:gs>
              <a:gs pos="50000">
                <a:srgbClr val="FFFFFF">
                  <a:alpha val="84000"/>
                </a:srgbClr>
              </a:gs>
              <a:gs pos="64000">
                <a:schemeClr val="bg1">
                  <a:lumMod val="100000"/>
                  <a:alpha val="35000"/>
                </a:schemeClr>
              </a:gs>
              <a:gs pos="100000">
                <a:schemeClr val="bg1">
                  <a:alpha val="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14" name="矩形 13"/>
          <p:cNvSpPr/>
          <p:nvPr userDrawn="1"/>
        </p:nvSpPr>
        <p:spPr>
          <a:xfrm>
            <a:off x="955169" y="806400"/>
            <a:ext cx="9125546" cy="45719"/>
          </a:xfrm>
          <a:prstGeom prst="rect">
            <a:avLst/>
          </a:prstGeom>
          <a:solidFill>
            <a:srgbClr val="D3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386400"/>
            <a:ext cx="12192000" cy="471600"/>
          </a:xfrm>
          <a:prstGeom prst="rect">
            <a:avLst/>
          </a:prstGeom>
          <a:gradFill flip="none" rotWithShape="0">
            <a:gsLst>
              <a:gs pos="0">
                <a:schemeClr val="bg1">
                  <a:lumMod val="59000"/>
                  <a:lumOff val="41000"/>
                  <a:alpha val="0"/>
                </a:schemeClr>
              </a:gs>
              <a:gs pos="36000">
                <a:srgbClr val="FFFFFF">
                  <a:alpha val="58000"/>
                </a:srgbClr>
              </a:gs>
              <a:gs pos="50000">
                <a:srgbClr val="FFFFFF">
                  <a:alpha val="84000"/>
                </a:srgbClr>
              </a:gs>
              <a:gs pos="70000">
                <a:schemeClr val="bg1">
                  <a:lumMod val="100000"/>
                </a:schemeClr>
              </a:gs>
              <a:gs pos="100000">
                <a:schemeClr val="bg1"/>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a:xfrm>
            <a:off x="319800" y="6444850"/>
            <a:ext cx="2743200" cy="365125"/>
          </a:xfrm>
          <a:prstGeom prst="rect">
            <a:avLst/>
          </a:prstGeom>
        </p:spPr>
        <p:txBody>
          <a:bodyPr/>
          <a:lstStyle>
            <a:lvl1pPr>
              <a:defRPr b="0">
                <a:solidFill>
                  <a:srgbClr val="5B4947"/>
                </a:solidFill>
                <a:latin typeface="Impact" panose="020B0806030902050204" pitchFamily="34" charset="0"/>
                <a:cs typeface="Segoe UI Black" panose="020B0A02040204020203" pitchFamily="34" charset="0"/>
              </a:defRPr>
            </a:lvl1pPr>
          </a:lstStyle>
          <a:p>
            <a:fld id="{3E9A0A8E-D0F9-4BE4-9B2B-B81536766426}" type="datetime1">
              <a:rPr lang="zh-CN" altLang="en-US" smtClean="0"/>
              <a:t>2024/12/20</a:t>
            </a:fld>
            <a:endParaRPr lang="zh-CN" altLang="en-US" dirty="0"/>
          </a:p>
        </p:txBody>
      </p:sp>
      <p:sp>
        <p:nvSpPr>
          <p:cNvPr id="5" name="页脚占位符 4"/>
          <p:cNvSpPr>
            <a:spLocks noGrp="1"/>
          </p:cNvSpPr>
          <p:nvPr>
            <p:ph type="ftr" sz="quarter" idx="11"/>
          </p:nvPr>
        </p:nvSpPr>
        <p:spPr>
          <a:xfrm>
            <a:off x="2933700" y="6444850"/>
            <a:ext cx="6324600" cy="365125"/>
          </a:xfrm>
          <a:prstGeom prst="rect">
            <a:avLst/>
          </a:prstGeom>
        </p:spPr>
        <p:txBody>
          <a:bodyPr/>
          <a:lstStyle>
            <a:lvl1pPr algn="ctr">
              <a:defRPr b="1">
                <a:solidFill>
                  <a:srgbClr val="5B4947"/>
                </a:solidFill>
                <a:latin typeface="微软雅黑" panose="020B0503020204020204" pitchFamily="34" charset="-122"/>
                <a:ea typeface="微软雅黑" panose="020B0503020204020204" pitchFamily="34" charset="-122"/>
              </a:defRPr>
            </a:lvl1pPr>
          </a:lstStyle>
          <a:p>
            <a:r>
              <a:rPr lang="zh-CN" altLang="en-US"/>
              <a:t>博雅金融学社学术内培商业银行专场</a:t>
            </a:r>
            <a:endParaRPr lang="zh-CN" altLang="en-US" dirty="0"/>
          </a:p>
        </p:txBody>
      </p:sp>
      <p:sp>
        <p:nvSpPr>
          <p:cNvPr id="6" name="灯片编号占位符 5"/>
          <p:cNvSpPr>
            <a:spLocks noGrp="1"/>
          </p:cNvSpPr>
          <p:nvPr>
            <p:ph type="sldNum" sz="quarter" idx="12"/>
          </p:nvPr>
        </p:nvSpPr>
        <p:spPr>
          <a:xfrm>
            <a:off x="9129000" y="6444850"/>
            <a:ext cx="2743200" cy="365125"/>
          </a:xfrm>
          <a:prstGeom prst="rect">
            <a:avLst/>
          </a:prstGeom>
        </p:spPr>
        <p:txBody>
          <a:bodyPr/>
          <a:lstStyle>
            <a:lvl1pPr algn="r">
              <a:defRPr>
                <a:solidFill>
                  <a:srgbClr val="5B4947"/>
                </a:solidFill>
                <a:latin typeface="Impact" panose="020B0806030902050204" pitchFamily="34" charset="0"/>
              </a:defRPr>
            </a:lvl1pPr>
          </a:lstStyle>
          <a:p>
            <a:fld id="{8B7BE341-65CC-4667-A537-677D293430F1}" type="slidenum">
              <a:rPr lang="zh-CN" altLang="en-US" smtClean="0"/>
              <a:pPr/>
              <a:t>‹#›</a:t>
            </a:fld>
            <a:endParaRPr lang="zh-CN" altLang="en-US" dirty="0"/>
          </a:p>
        </p:txBody>
      </p:sp>
      <p:pic>
        <p:nvPicPr>
          <p:cNvPr id="7" name="图片 6">
            <a:extLst>
              <a:ext uri="{FF2B5EF4-FFF2-40B4-BE49-F238E27FC236}">
                <a16:creationId xmlns:a16="http://schemas.microsoft.com/office/drawing/2014/main" id="{FE709000-AB7D-A034-B92F-0B9DDF52B8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54" t="34055" b="33026"/>
          <a:stretch/>
        </p:blipFill>
        <p:spPr>
          <a:xfrm>
            <a:off x="9822060" y="285733"/>
            <a:ext cx="2369940" cy="876141"/>
          </a:xfrm>
          <a:prstGeom prst="rect">
            <a:avLst/>
          </a:prstGeom>
        </p:spPr>
      </p:pic>
      <p:sp>
        <p:nvSpPr>
          <p:cNvPr id="8" name="矩形 7">
            <a:extLst>
              <a:ext uri="{FF2B5EF4-FFF2-40B4-BE49-F238E27FC236}">
                <a16:creationId xmlns:a16="http://schemas.microsoft.com/office/drawing/2014/main" id="{5DCC4426-CE5B-3F98-C552-0ADB45E8D7E6}"/>
              </a:ext>
            </a:extLst>
          </p:cNvPr>
          <p:cNvSpPr/>
          <p:nvPr userDrawn="1"/>
        </p:nvSpPr>
        <p:spPr>
          <a:xfrm flipV="1">
            <a:off x="878968" y="6304231"/>
            <a:ext cx="10993231" cy="45719"/>
          </a:xfrm>
          <a:prstGeom prst="rect">
            <a:avLst/>
          </a:prstGeom>
          <a:solidFill>
            <a:srgbClr val="D3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331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无底部正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22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CE2947C-C067-46EB-A708-8B2CE81052A7}"/>
              </a:ext>
            </a:extLst>
          </p:cNvPr>
          <p:cNvSpPr/>
          <p:nvPr userDrawn="1"/>
        </p:nvSpPr>
        <p:spPr>
          <a:xfrm>
            <a:off x="-892313" y="1236337"/>
            <a:ext cx="841513" cy="490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DBDE7D7B-DBAD-44C3-9679-2F84220232BD}"/>
              </a:ext>
            </a:extLst>
          </p:cNvPr>
          <p:cNvSpPr/>
          <p:nvPr userDrawn="1"/>
        </p:nvSpPr>
        <p:spPr>
          <a:xfrm>
            <a:off x="-892314" y="1726664"/>
            <a:ext cx="841513" cy="490327"/>
          </a:xfrm>
          <a:prstGeom prst="rect">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85D6DF1-BDAE-4410-8A53-3C27E86E9DF8}"/>
              </a:ext>
            </a:extLst>
          </p:cNvPr>
          <p:cNvSpPr/>
          <p:nvPr userDrawn="1"/>
        </p:nvSpPr>
        <p:spPr>
          <a:xfrm>
            <a:off x="-892315" y="2311332"/>
            <a:ext cx="841513" cy="490327"/>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E788956-9A01-492D-87C3-3BE077724861}"/>
              </a:ext>
            </a:extLst>
          </p:cNvPr>
          <p:cNvSpPr/>
          <p:nvPr userDrawn="1"/>
        </p:nvSpPr>
        <p:spPr>
          <a:xfrm>
            <a:off x="-892316" y="3295548"/>
            <a:ext cx="841513" cy="490327"/>
          </a:xfrm>
          <a:prstGeom prst="rect">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5">
            <a:extLst>
              <a:ext uri="{FF2B5EF4-FFF2-40B4-BE49-F238E27FC236}">
                <a16:creationId xmlns:a16="http://schemas.microsoft.com/office/drawing/2014/main" id="{7139343A-148E-4ED9-AA4E-771888744B88}"/>
              </a:ext>
            </a:extLst>
          </p:cNvPr>
          <p:cNvSpPr/>
          <p:nvPr userDrawn="1"/>
        </p:nvSpPr>
        <p:spPr>
          <a:xfrm>
            <a:off x="-892316" y="2801659"/>
            <a:ext cx="842400" cy="489600"/>
          </a:xfrm>
          <a:prstGeom prst="rect">
            <a:avLst/>
          </a:prstGeom>
          <a:solidFill>
            <a:srgbClr val="9F9F9F"/>
          </a:solidFill>
          <a:ln w="12700">
            <a:miter lim="400000"/>
          </a:ln>
        </p:spPr>
        <p:txBody>
          <a:bodyPr lIns="45719" rIns="45719"/>
          <a:lstStyle/>
          <a:p>
            <a:endParaRPr/>
          </a:p>
        </p:txBody>
      </p:sp>
      <p:pic>
        <p:nvPicPr>
          <p:cNvPr id="24" name="图片 23">
            <a:extLst>
              <a:ext uri="{FF2B5EF4-FFF2-40B4-BE49-F238E27FC236}">
                <a16:creationId xmlns:a16="http://schemas.microsoft.com/office/drawing/2014/main" id="{914EA950-2D93-42C6-95C1-D828AA64FD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54" t="34055" b="33026"/>
          <a:stretch/>
        </p:blipFill>
        <p:spPr>
          <a:xfrm>
            <a:off x="9822060" y="285733"/>
            <a:ext cx="2369940" cy="876141"/>
          </a:xfrm>
          <a:prstGeom prst="rect">
            <a:avLst/>
          </a:prstGeom>
        </p:spPr>
      </p:pic>
      <p:cxnSp>
        <p:nvCxnSpPr>
          <p:cNvPr id="14" name="直接连接符 13">
            <a:extLst>
              <a:ext uri="{FF2B5EF4-FFF2-40B4-BE49-F238E27FC236}">
                <a16:creationId xmlns:a16="http://schemas.microsoft.com/office/drawing/2014/main" id="{791417D6-89C4-456F-B60A-F82B7579D9AE}"/>
              </a:ext>
            </a:extLst>
          </p:cNvPr>
          <p:cNvCxnSpPr/>
          <p:nvPr userDrawn="1"/>
        </p:nvCxnSpPr>
        <p:spPr>
          <a:xfrm>
            <a:off x="509047" y="993619"/>
            <a:ext cx="93130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270474EA-09F5-444E-BD14-679515A74763}"/>
              </a:ext>
            </a:extLst>
          </p:cNvPr>
          <p:cNvSpPr>
            <a:spLocks noGrp="1"/>
          </p:cNvSpPr>
          <p:nvPr>
            <p:ph type="body" sz="quarter" idx="13" hasCustomPrompt="1"/>
          </p:nvPr>
        </p:nvSpPr>
        <p:spPr>
          <a:xfrm>
            <a:off x="509588" y="404813"/>
            <a:ext cx="1979612" cy="490537"/>
          </a:xfrm>
          <a:prstGeom prst="rect">
            <a:avLst/>
          </a:prstGeom>
        </p:spPr>
        <p:txBody>
          <a:bodyPr/>
          <a:lstStyle>
            <a:lvl1pPr marL="0" indent="0">
              <a:buNone/>
              <a:defRPr>
                <a:latin typeface="Times New Roman" panose="02020603050405020304" pitchFamily="18" charset="0"/>
                <a:ea typeface="楷体" panose="02010609060101010101" pitchFamily="49" charset="-122"/>
                <a:cs typeface="Times New Roman" panose="02020603050405020304" pitchFamily="18" charset="0"/>
              </a:defRPr>
            </a:lvl1pPr>
          </a:lstStyle>
          <a:p>
            <a:pPr lvl="0"/>
            <a:r>
              <a:rPr lang="en-US" altLang="zh-CN" dirty="0"/>
              <a:t>1.1 </a:t>
            </a:r>
            <a:r>
              <a:rPr lang="zh-CN" altLang="en-US" dirty="0"/>
              <a:t>标题</a:t>
            </a:r>
          </a:p>
        </p:txBody>
      </p:sp>
      <p:grpSp>
        <p:nvGrpSpPr>
          <p:cNvPr id="10" name="组合 9">
            <a:extLst>
              <a:ext uri="{FF2B5EF4-FFF2-40B4-BE49-F238E27FC236}">
                <a16:creationId xmlns:a16="http://schemas.microsoft.com/office/drawing/2014/main" id="{D2F743EA-80BC-47B0-A35D-76F79D20D3CA}"/>
              </a:ext>
            </a:extLst>
          </p:cNvPr>
          <p:cNvGrpSpPr/>
          <p:nvPr userDrawn="1"/>
        </p:nvGrpSpPr>
        <p:grpSpPr>
          <a:xfrm>
            <a:off x="11161336" y="6383731"/>
            <a:ext cx="952108" cy="377072"/>
            <a:chOff x="4283011" y="2455653"/>
            <a:chExt cx="1721863" cy="692896"/>
          </a:xfrm>
        </p:grpSpPr>
        <p:sp>
          <p:nvSpPr>
            <p:cNvPr id="9" name="箭头: 五边形 8">
              <a:extLst>
                <a:ext uri="{FF2B5EF4-FFF2-40B4-BE49-F238E27FC236}">
                  <a16:creationId xmlns:a16="http://schemas.microsoft.com/office/drawing/2014/main" id="{D755D1BA-D205-462C-A082-3B71A9EDCE95}"/>
                </a:ext>
              </a:extLst>
            </p:cNvPr>
            <p:cNvSpPr/>
            <p:nvPr userDrawn="1"/>
          </p:nvSpPr>
          <p:spPr>
            <a:xfrm>
              <a:off x="4628560" y="2455653"/>
              <a:ext cx="1376314" cy="69289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F8F4319F-EF4D-4EEB-BA04-0A0C9741332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641" t="36046" r="59597" b="36049"/>
            <a:stretch/>
          </p:blipFill>
          <p:spPr>
            <a:xfrm>
              <a:off x="4283011" y="2455653"/>
              <a:ext cx="689325" cy="692896"/>
            </a:xfrm>
            <a:custGeom>
              <a:avLst/>
              <a:gdLst>
                <a:gd name="connsiteX0" fmla="*/ 1098223 w 2196446"/>
                <a:gd name="connsiteY0" fmla="*/ 0 h 2207826"/>
                <a:gd name="connsiteX1" fmla="*/ 2196446 w 2196446"/>
                <a:gd name="connsiteY1" fmla="*/ 1103913 h 2207826"/>
                <a:gd name="connsiteX2" fmla="*/ 1098223 w 2196446"/>
                <a:gd name="connsiteY2" fmla="*/ 2207826 h 2207826"/>
                <a:gd name="connsiteX3" fmla="*/ 0 w 2196446"/>
                <a:gd name="connsiteY3" fmla="*/ 1103913 h 2207826"/>
                <a:gd name="connsiteX4" fmla="*/ 1098223 w 2196446"/>
                <a:gd name="connsiteY4" fmla="*/ 0 h 220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6446" h="2207826">
                  <a:moveTo>
                    <a:pt x="1098223" y="0"/>
                  </a:moveTo>
                  <a:cubicBezTo>
                    <a:pt x="1704755" y="0"/>
                    <a:pt x="2196446" y="494239"/>
                    <a:pt x="2196446" y="1103913"/>
                  </a:cubicBezTo>
                  <a:cubicBezTo>
                    <a:pt x="2196446" y="1713587"/>
                    <a:pt x="1704755" y="2207826"/>
                    <a:pt x="1098223" y="2207826"/>
                  </a:cubicBezTo>
                  <a:cubicBezTo>
                    <a:pt x="491691" y="2207826"/>
                    <a:pt x="0" y="1713587"/>
                    <a:pt x="0" y="1103913"/>
                  </a:cubicBezTo>
                  <a:cubicBezTo>
                    <a:pt x="0" y="494239"/>
                    <a:pt x="491691" y="0"/>
                    <a:pt x="1098223" y="0"/>
                  </a:cubicBezTo>
                  <a:close/>
                </a:path>
              </a:pathLst>
            </a:custGeom>
          </p:spPr>
        </p:pic>
      </p:grpSp>
      <p:sp>
        <p:nvSpPr>
          <p:cNvPr id="29" name="灯片编号占位符 5">
            <a:extLst>
              <a:ext uri="{FF2B5EF4-FFF2-40B4-BE49-F238E27FC236}">
                <a16:creationId xmlns:a16="http://schemas.microsoft.com/office/drawing/2014/main" id="{230513EE-E786-4EA9-8338-15E91BA442A3}"/>
              </a:ext>
            </a:extLst>
          </p:cNvPr>
          <p:cNvSpPr txBox="1">
            <a:spLocks/>
          </p:cNvSpPr>
          <p:nvPr userDrawn="1"/>
        </p:nvSpPr>
        <p:spPr>
          <a:xfrm>
            <a:off x="11542500" y="6376086"/>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1CC713-0AB8-4262-BFF0-45D1486B045E}" type="slidenum">
              <a:rPr lang="zh-CN" altLang="en-US" smtClean="0">
                <a:solidFill>
                  <a:schemeClr val="bg1"/>
                </a:solidFill>
                <a:latin typeface="Times New Roman" panose="02020603050405020304" pitchFamily="18" charset="0"/>
                <a:cs typeface="Times New Roman" panose="02020603050405020304" pitchFamily="18" charset="0"/>
              </a:rPr>
              <a:pPr/>
              <a:t>‹#›</a:t>
            </a:fld>
            <a:endParaRPr lang="zh-CN" altLang="en-US" dirty="0">
              <a:solidFill>
                <a:schemeClr val="bg1"/>
              </a:solidFill>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B5C77385-50AB-4E35-B3AA-589099EFA882}"/>
              </a:ext>
            </a:extLst>
          </p:cNvPr>
          <p:cNvCxnSpPr>
            <a:cxnSpLocks/>
          </p:cNvCxnSpPr>
          <p:nvPr userDrawn="1"/>
        </p:nvCxnSpPr>
        <p:spPr>
          <a:xfrm>
            <a:off x="509047" y="6356350"/>
            <a:ext cx="10652289" cy="2738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文本占位符 2">
            <a:extLst>
              <a:ext uri="{FF2B5EF4-FFF2-40B4-BE49-F238E27FC236}">
                <a16:creationId xmlns:a16="http://schemas.microsoft.com/office/drawing/2014/main" id="{869F691E-5B89-4FA3-8C16-4EABEAE00255}"/>
              </a:ext>
            </a:extLst>
          </p:cNvPr>
          <p:cNvSpPr>
            <a:spLocks noGrp="1"/>
          </p:cNvSpPr>
          <p:nvPr>
            <p:ph type="body" sz="quarter" idx="14" hasCustomPrompt="1"/>
          </p:nvPr>
        </p:nvSpPr>
        <p:spPr>
          <a:xfrm>
            <a:off x="397273" y="6421739"/>
            <a:ext cx="1992980" cy="301056"/>
          </a:xfrm>
          <a:prstGeom prst="rect">
            <a:avLst/>
          </a:prstGeom>
        </p:spPr>
        <p:txBody>
          <a:bodyPr/>
          <a:lstStyle>
            <a:lvl1pPr marL="0" indent="0">
              <a:buNone/>
              <a:defRPr sz="1400">
                <a:latin typeface="Times New Roman" panose="02020603050405020304" pitchFamily="18" charset="0"/>
                <a:ea typeface="楷体" panose="02010609060101010101" pitchFamily="49" charset="-122"/>
                <a:cs typeface="Times New Roman" panose="02020603050405020304" pitchFamily="18" charset="0"/>
              </a:defRPr>
            </a:lvl1pPr>
          </a:lstStyle>
          <a:p>
            <a:pPr lvl="0"/>
            <a:r>
              <a:rPr lang="zh-CN" altLang="en-US" dirty="0"/>
              <a:t>资料来源：</a:t>
            </a:r>
          </a:p>
        </p:txBody>
      </p:sp>
    </p:spTree>
    <p:extLst>
      <p:ext uri="{BB962C8B-B14F-4D97-AF65-F5344CB8AC3E}">
        <p14:creationId xmlns:p14="http://schemas.microsoft.com/office/powerpoint/2010/main" val="3590773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CE2947C-C067-46EB-A708-8B2CE81052A7}"/>
              </a:ext>
            </a:extLst>
          </p:cNvPr>
          <p:cNvSpPr/>
          <p:nvPr userDrawn="1"/>
        </p:nvSpPr>
        <p:spPr>
          <a:xfrm>
            <a:off x="-892313" y="1236337"/>
            <a:ext cx="841513" cy="490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DBDE7D7B-DBAD-44C3-9679-2F84220232BD}"/>
              </a:ext>
            </a:extLst>
          </p:cNvPr>
          <p:cNvSpPr/>
          <p:nvPr userDrawn="1"/>
        </p:nvSpPr>
        <p:spPr>
          <a:xfrm>
            <a:off x="-892314" y="1726664"/>
            <a:ext cx="841513" cy="490327"/>
          </a:xfrm>
          <a:prstGeom prst="rect">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85D6DF1-BDAE-4410-8A53-3C27E86E9DF8}"/>
              </a:ext>
            </a:extLst>
          </p:cNvPr>
          <p:cNvSpPr/>
          <p:nvPr userDrawn="1"/>
        </p:nvSpPr>
        <p:spPr>
          <a:xfrm>
            <a:off x="-892315" y="2311332"/>
            <a:ext cx="841513" cy="490327"/>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E788956-9A01-492D-87C3-3BE077724861}"/>
              </a:ext>
            </a:extLst>
          </p:cNvPr>
          <p:cNvSpPr/>
          <p:nvPr userDrawn="1"/>
        </p:nvSpPr>
        <p:spPr>
          <a:xfrm>
            <a:off x="-892316" y="3295548"/>
            <a:ext cx="841513" cy="490327"/>
          </a:xfrm>
          <a:prstGeom prst="rect">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5">
            <a:extLst>
              <a:ext uri="{FF2B5EF4-FFF2-40B4-BE49-F238E27FC236}">
                <a16:creationId xmlns:a16="http://schemas.microsoft.com/office/drawing/2014/main" id="{7139343A-148E-4ED9-AA4E-771888744B88}"/>
              </a:ext>
            </a:extLst>
          </p:cNvPr>
          <p:cNvSpPr/>
          <p:nvPr userDrawn="1"/>
        </p:nvSpPr>
        <p:spPr>
          <a:xfrm>
            <a:off x="-892316" y="2801659"/>
            <a:ext cx="842400" cy="489600"/>
          </a:xfrm>
          <a:prstGeom prst="rect">
            <a:avLst/>
          </a:prstGeom>
          <a:solidFill>
            <a:srgbClr val="9F9F9F"/>
          </a:solidFill>
          <a:ln w="12700">
            <a:miter lim="400000"/>
          </a:ln>
        </p:spPr>
        <p:txBody>
          <a:bodyPr lIns="45719" rIns="45719"/>
          <a:lstStyle/>
          <a:p>
            <a:endParaRPr/>
          </a:p>
        </p:txBody>
      </p:sp>
      <p:pic>
        <p:nvPicPr>
          <p:cNvPr id="24" name="图片 23">
            <a:extLst>
              <a:ext uri="{FF2B5EF4-FFF2-40B4-BE49-F238E27FC236}">
                <a16:creationId xmlns:a16="http://schemas.microsoft.com/office/drawing/2014/main" id="{914EA950-2D93-42C6-95C1-D828AA64FD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54" t="34055" b="33026"/>
          <a:stretch/>
        </p:blipFill>
        <p:spPr>
          <a:xfrm>
            <a:off x="9822060" y="285733"/>
            <a:ext cx="2369940" cy="876141"/>
          </a:xfrm>
          <a:prstGeom prst="rect">
            <a:avLst/>
          </a:prstGeom>
        </p:spPr>
      </p:pic>
      <p:sp>
        <p:nvSpPr>
          <p:cNvPr id="2" name="文本框 1">
            <a:extLst>
              <a:ext uri="{FF2B5EF4-FFF2-40B4-BE49-F238E27FC236}">
                <a16:creationId xmlns:a16="http://schemas.microsoft.com/office/drawing/2014/main" id="{730814D2-F566-4EB1-81C8-81FAD97CE6C5}"/>
              </a:ext>
            </a:extLst>
          </p:cNvPr>
          <p:cNvSpPr txBox="1"/>
          <p:nvPr userDrawn="1"/>
        </p:nvSpPr>
        <p:spPr>
          <a:xfrm>
            <a:off x="386500" y="285733"/>
            <a:ext cx="3478490" cy="707886"/>
          </a:xfrm>
          <a:prstGeom prst="rect">
            <a:avLst/>
          </a:prstGeom>
          <a:noFill/>
        </p:spPr>
        <p:txBody>
          <a:bodyPr wrap="square" rtlCol="0">
            <a:spAutoFit/>
          </a:bodyPr>
          <a:lstStyle/>
          <a:p>
            <a:r>
              <a:rPr lang="zh-CN" altLang="en-US" sz="4000" b="1" dirty="0">
                <a:solidFill>
                  <a:srgbClr val="C00000"/>
                </a:solidFill>
                <a:latin typeface="楷体" panose="02010609060101010101" pitchFamily="49" charset="-122"/>
                <a:ea typeface="楷体" panose="02010609060101010101" pitchFamily="49" charset="-122"/>
              </a:rPr>
              <a:t>目录</a:t>
            </a:r>
            <a:r>
              <a:rPr lang="en-US" altLang="zh-CN" sz="3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Contents</a:t>
            </a:r>
            <a:endParaRPr lang="zh-CN" altLang="en-US" sz="4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92F85EFB-CFF3-4A9D-9E7D-21BAA8D2D308}"/>
              </a:ext>
            </a:extLst>
          </p:cNvPr>
          <p:cNvCxnSpPr/>
          <p:nvPr userDrawn="1"/>
        </p:nvCxnSpPr>
        <p:spPr>
          <a:xfrm>
            <a:off x="509047" y="993619"/>
            <a:ext cx="93130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137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CE2947C-C067-46EB-A708-8B2CE81052A7}"/>
              </a:ext>
            </a:extLst>
          </p:cNvPr>
          <p:cNvSpPr/>
          <p:nvPr userDrawn="1"/>
        </p:nvSpPr>
        <p:spPr>
          <a:xfrm>
            <a:off x="-892313" y="1236337"/>
            <a:ext cx="841513" cy="490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DBDE7D7B-DBAD-44C3-9679-2F84220232BD}"/>
              </a:ext>
            </a:extLst>
          </p:cNvPr>
          <p:cNvSpPr/>
          <p:nvPr userDrawn="1"/>
        </p:nvSpPr>
        <p:spPr>
          <a:xfrm>
            <a:off x="-892314" y="1726664"/>
            <a:ext cx="841513" cy="490327"/>
          </a:xfrm>
          <a:prstGeom prst="rect">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85D6DF1-BDAE-4410-8A53-3C27E86E9DF8}"/>
              </a:ext>
            </a:extLst>
          </p:cNvPr>
          <p:cNvSpPr/>
          <p:nvPr userDrawn="1"/>
        </p:nvSpPr>
        <p:spPr>
          <a:xfrm>
            <a:off x="-892315" y="2311332"/>
            <a:ext cx="841513" cy="490327"/>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E788956-9A01-492D-87C3-3BE077724861}"/>
              </a:ext>
            </a:extLst>
          </p:cNvPr>
          <p:cNvSpPr/>
          <p:nvPr userDrawn="1"/>
        </p:nvSpPr>
        <p:spPr>
          <a:xfrm>
            <a:off x="-892316" y="3295548"/>
            <a:ext cx="841513" cy="490327"/>
          </a:xfrm>
          <a:prstGeom prst="rect">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5">
            <a:extLst>
              <a:ext uri="{FF2B5EF4-FFF2-40B4-BE49-F238E27FC236}">
                <a16:creationId xmlns:a16="http://schemas.microsoft.com/office/drawing/2014/main" id="{7139343A-148E-4ED9-AA4E-771888744B88}"/>
              </a:ext>
            </a:extLst>
          </p:cNvPr>
          <p:cNvSpPr/>
          <p:nvPr userDrawn="1"/>
        </p:nvSpPr>
        <p:spPr>
          <a:xfrm>
            <a:off x="-892316" y="2801659"/>
            <a:ext cx="842400" cy="489600"/>
          </a:xfrm>
          <a:prstGeom prst="rect">
            <a:avLst/>
          </a:prstGeom>
          <a:solidFill>
            <a:srgbClr val="9F9F9F"/>
          </a:solidFill>
          <a:ln w="12700">
            <a:miter lim="400000"/>
          </a:ln>
        </p:spPr>
        <p:txBody>
          <a:bodyPr lIns="45719" rIns="45719"/>
          <a:lstStyle/>
          <a:p>
            <a:endParaRPr/>
          </a:p>
        </p:txBody>
      </p:sp>
      <p:pic>
        <p:nvPicPr>
          <p:cNvPr id="24" name="图片 23">
            <a:extLst>
              <a:ext uri="{FF2B5EF4-FFF2-40B4-BE49-F238E27FC236}">
                <a16:creationId xmlns:a16="http://schemas.microsoft.com/office/drawing/2014/main" id="{914EA950-2D93-42C6-95C1-D828AA64FD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54" t="34055" b="33026"/>
          <a:stretch/>
        </p:blipFill>
        <p:spPr>
          <a:xfrm>
            <a:off x="9822060" y="285733"/>
            <a:ext cx="2369940" cy="876141"/>
          </a:xfrm>
          <a:prstGeom prst="rect">
            <a:avLst/>
          </a:prstGeom>
        </p:spPr>
      </p:pic>
      <p:cxnSp>
        <p:nvCxnSpPr>
          <p:cNvPr id="14" name="直接连接符 13">
            <a:extLst>
              <a:ext uri="{FF2B5EF4-FFF2-40B4-BE49-F238E27FC236}">
                <a16:creationId xmlns:a16="http://schemas.microsoft.com/office/drawing/2014/main" id="{791417D6-89C4-456F-B60A-F82B7579D9AE}"/>
              </a:ext>
            </a:extLst>
          </p:cNvPr>
          <p:cNvCxnSpPr/>
          <p:nvPr userDrawn="1"/>
        </p:nvCxnSpPr>
        <p:spPr>
          <a:xfrm>
            <a:off x="509047" y="993619"/>
            <a:ext cx="93130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270474EA-09F5-444E-BD14-679515A74763}"/>
              </a:ext>
            </a:extLst>
          </p:cNvPr>
          <p:cNvSpPr>
            <a:spLocks noGrp="1"/>
          </p:cNvSpPr>
          <p:nvPr>
            <p:ph type="body" sz="quarter" idx="13" hasCustomPrompt="1"/>
          </p:nvPr>
        </p:nvSpPr>
        <p:spPr>
          <a:xfrm>
            <a:off x="509588" y="404813"/>
            <a:ext cx="1979612" cy="490537"/>
          </a:xfrm>
          <a:prstGeom prst="rect">
            <a:avLst/>
          </a:prstGeom>
        </p:spPr>
        <p:txBody>
          <a:bodyPr/>
          <a:lstStyle>
            <a:lvl1pPr marL="0" indent="0">
              <a:buNone/>
              <a:defRPr>
                <a:latin typeface="Times New Roman" panose="02020603050405020304" pitchFamily="18" charset="0"/>
                <a:ea typeface="楷体" panose="02010609060101010101" pitchFamily="49" charset="-122"/>
                <a:cs typeface="Times New Roman" panose="02020603050405020304" pitchFamily="18" charset="0"/>
              </a:defRPr>
            </a:lvl1pPr>
          </a:lstStyle>
          <a:p>
            <a:pPr lvl="0"/>
            <a:r>
              <a:rPr lang="en-US" altLang="zh-CN" dirty="0"/>
              <a:t>1.1 </a:t>
            </a:r>
            <a:r>
              <a:rPr lang="zh-CN" altLang="en-US" dirty="0"/>
              <a:t>标题</a:t>
            </a:r>
          </a:p>
        </p:txBody>
      </p:sp>
      <p:sp>
        <p:nvSpPr>
          <p:cNvPr id="29" name="灯片编号占位符 5">
            <a:extLst>
              <a:ext uri="{FF2B5EF4-FFF2-40B4-BE49-F238E27FC236}">
                <a16:creationId xmlns:a16="http://schemas.microsoft.com/office/drawing/2014/main" id="{230513EE-E786-4EA9-8338-15E91BA442A3}"/>
              </a:ext>
            </a:extLst>
          </p:cNvPr>
          <p:cNvSpPr txBox="1">
            <a:spLocks/>
          </p:cNvSpPr>
          <p:nvPr userDrawn="1"/>
        </p:nvSpPr>
        <p:spPr>
          <a:xfrm>
            <a:off x="11542500" y="6376086"/>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1CC713-0AB8-4262-BFF0-45D1486B045E}" type="slidenum">
              <a:rPr lang="zh-CN" altLang="en-US" smtClean="0">
                <a:solidFill>
                  <a:schemeClr val="bg1"/>
                </a:solidFill>
                <a:latin typeface="Times New Roman" panose="02020603050405020304" pitchFamily="18" charset="0"/>
                <a:cs typeface="Times New Roman" panose="02020603050405020304" pitchFamily="18" charset="0"/>
              </a:rPr>
              <a:pPr/>
              <a:t>‹#›</a:t>
            </a:fld>
            <a:endParaRPr lang="zh-CN" altLang="en-US" dirty="0">
              <a:solidFill>
                <a:schemeClr val="bg1"/>
              </a:solidFill>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B5C77385-50AB-4E35-B3AA-589099EFA882}"/>
              </a:ext>
            </a:extLst>
          </p:cNvPr>
          <p:cNvCxnSpPr>
            <a:cxnSpLocks/>
          </p:cNvCxnSpPr>
          <p:nvPr userDrawn="1"/>
        </p:nvCxnSpPr>
        <p:spPr>
          <a:xfrm>
            <a:off x="509047" y="6356350"/>
            <a:ext cx="10652289" cy="2738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176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5" name="矩形 24"/>
          <p:cNvSpPr/>
          <p:nvPr userDrawn="1"/>
        </p:nvSpPr>
        <p:spPr>
          <a:xfrm>
            <a:off x="0" y="1599740"/>
            <a:ext cx="12192000" cy="2678112"/>
          </a:xfrm>
          <a:prstGeom prst="rect">
            <a:avLst/>
          </a:prstGeom>
          <a:solidFill>
            <a:srgbClr val="C30F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dirty="0">
              <a:latin typeface="楷体" panose="02010609060101010101" pitchFamily="49" charset="-122"/>
              <a:ea typeface="楷体" panose="02010609060101010101" pitchFamily="49" charset="-122"/>
            </a:endParaRPr>
          </a:p>
        </p:txBody>
      </p:sp>
      <p:sp>
        <p:nvSpPr>
          <p:cNvPr id="19" name="矩形 18"/>
          <p:cNvSpPr/>
          <p:nvPr userDrawn="1"/>
        </p:nvSpPr>
        <p:spPr>
          <a:xfrm>
            <a:off x="-892313" y="1236337"/>
            <a:ext cx="841513" cy="490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userDrawn="1"/>
        </p:nvSpPr>
        <p:spPr>
          <a:xfrm>
            <a:off x="-892314" y="1726664"/>
            <a:ext cx="841513" cy="490327"/>
          </a:xfrm>
          <a:prstGeom prst="rect">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892315" y="2311332"/>
            <a:ext cx="841513" cy="490327"/>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892316" y="3295548"/>
            <a:ext cx="841513" cy="490327"/>
          </a:xfrm>
          <a:prstGeom prst="rect">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5"/>
          <p:cNvSpPr/>
          <p:nvPr userDrawn="1"/>
        </p:nvSpPr>
        <p:spPr>
          <a:xfrm>
            <a:off x="-892316" y="2801659"/>
            <a:ext cx="842400" cy="489600"/>
          </a:xfrm>
          <a:prstGeom prst="rect">
            <a:avLst/>
          </a:prstGeom>
          <a:solidFill>
            <a:srgbClr val="9F9F9F"/>
          </a:solidFill>
          <a:ln w="12700">
            <a:miter lim="400000"/>
          </a:ln>
        </p:spPr>
        <p:txBody>
          <a:bodyPr lIns="45719" rIns="45719"/>
          <a:lstStyle/>
          <a:p>
            <a:endParaRPr/>
          </a:p>
        </p:txBody>
      </p:sp>
      <p:pic>
        <p:nvPicPr>
          <p:cNvPr id="24" name="图片 23"/>
          <p:cNvPicPr>
            <a:picLocks noChangeAspect="1"/>
          </p:cNvPicPr>
          <p:nvPr userDrawn="1"/>
        </p:nvPicPr>
        <p:blipFill rotWithShape="1">
          <a:blip r:embed="rId2">
            <a:extLst>
              <a:ext uri="{28A0092B-C50C-407E-A947-70E740481C1C}">
                <a14:useLocalDpi xmlns:a14="http://schemas.microsoft.com/office/drawing/2010/main" val="0"/>
              </a:ext>
            </a:extLst>
          </a:blip>
          <a:srcRect l="10954" t="34055" b="33026"/>
          <a:stretch>
            <a:fillRect/>
          </a:stretch>
        </p:blipFill>
        <p:spPr>
          <a:xfrm>
            <a:off x="9822060" y="285733"/>
            <a:ext cx="2369940" cy="876141"/>
          </a:xfrm>
          <a:prstGeom prst="rect">
            <a:avLst/>
          </a:prstGeom>
        </p:spPr>
      </p:pic>
      <p:sp>
        <p:nvSpPr>
          <p:cNvPr id="30" name="文本占位符 29"/>
          <p:cNvSpPr>
            <a:spLocks noGrp="1"/>
          </p:cNvSpPr>
          <p:nvPr>
            <p:ph type="body" sz="quarter" idx="13" hasCustomPrompt="1"/>
          </p:nvPr>
        </p:nvSpPr>
        <p:spPr>
          <a:xfrm>
            <a:off x="1175642" y="1862599"/>
            <a:ext cx="9831388" cy="1387791"/>
          </a:xfrm>
          <a:prstGeom prst="rect">
            <a:avLst/>
          </a:prstGeom>
          <a:ln>
            <a:noFill/>
          </a:ln>
        </p:spPr>
        <p:txBody>
          <a:bodyPr anchor="ctr"/>
          <a:lstStyle>
            <a:lvl1pPr marL="0" indent="0" algn="ctr">
              <a:buNone/>
              <a:defRPr sz="6000">
                <a:solidFill>
                  <a:schemeClr val="bg1"/>
                </a:solidFill>
                <a:latin typeface="楷体" panose="02010609060101010101" pitchFamily="49" charset="-122"/>
                <a:ea typeface="楷体" panose="02010609060101010101" pitchFamily="49" charset="-122"/>
              </a:defRPr>
            </a:lvl1pPr>
          </a:lstStyle>
          <a:p>
            <a:pPr lvl="0"/>
            <a:r>
              <a:rPr lang="zh-CN" altLang="en-US" dirty="0"/>
              <a:t>封面标题</a:t>
            </a:r>
          </a:p>
        </p:txBody>
      </p:sp>
      <p:sp>
        <p:nvSpPr>
          <p:cNvPr id="33" name="文本占位符 29"/>
          <p:cNvSpPr>
            <a:spLocks noGrp="1"/>
          </p:cNvSpPr>
          <p:nvPr>
            <p:ph type="body" sz="quarter" idx="14" hasCustomPrompt="1"/>
          </p:nvPr>
        </p:nvSpPr>
        <p:spPr>
          <a:xfrm>
            <a:off x="1175642" y="4540506"/>
            <a:ext cx="9831388" cy="597102"/>
          </a:xfrm>
          <a:prstGeom prst="rect">
            <a:avLst/>
          </a:prstGeom>
          <a:ln>
            <a:noFill/>
          </a:ln>
        </p:spPr>
        <p:txBody>
          <a:bodyPr anchor="ctr"/>
          <a:lstStyle>
            <a:lvl1pPr marL="0" indent="0" algn="ctr">
              <a:buNone/>
              <a:defRPr sz="2400">
                <a:solidFill>
                  <a:srgbClr val="C00000"/>
                </a:solidFill>
                <a:latin typeface="楷体" panose="02010609060101010101" pitchFamily="49" charset="-122"/>
                <a:ea typeface="楷体" panose="02010609060101010101" pitchFamily="49" charset="-122"/>
              </a:defRPr>
            </a:lvl1pPr>
          </a:lstStyle>
          <a:p>
            <a:pPr lvl="0"/>
            <a:r>
              <a:rPr lang="zh-CN" altLang="en-US" dirty="0"/>
              <a:t>姓名</a:t>
            </a:r>
            <a:endParaRPr lang="en-US" altLang="zh-CN" dirty="0"/>
          </a:p>
        </p:txBody>
      </p:sp>
      <p:sp>
        <p:nvSpPr>
          <p:cNvPr id="34" name="文本占位符 29"/>
          <p:cNvSpPr>
            <a:spLocks noGrp="1"/>
          </p:cNvSpPr>
          <p:nvPr>
            <p:ph type="body" sz="quarter" idx="15" hasCustomPrompt="1"/>
          </p:nvPr>
        </p:nvSpPr>
        <p:spPr>
          <a:xfrm>
            <a:off x="1175642" y="5233939"/>
            <a:ext cx="9831388" cy="597102"/>
          </a:xfrm>
          <a:prstGeom prst="rect">
            <a:avLst/>
          </a:prstGeom>
          <a:ln>
            <a:noFill/>
          </a:ln>
        </p:spPr>
        <p:txBody>
          <a:bodyPr anchor="ctr"/>
          <a:lstStyle>
            <a:lvl1pPr marL="0" indent="0" algn="ctr">
              <a:buNone/>
              <a:defRPr sz="2400">
                <a:solidFill>
                  <a:srgbClr val="C00000"/>
                </a:solidFill>
                <a:latin typeface="Times New Roman" panose="02020603050405020304" pitchFamily="18" charset="0"/>
                <a:ea typeface="楷体" panose="02010609060101010101" pitchFamily="49" charset="-122"/>
                <a:cs typeface="Times New Roman" panose="02020603050405020304" pitchFamily="18" charset="0"/>
              </a:defRPr>
            </a:lvl1pPr>
          </a:lstStyle>
          <a:p>
            <a:pPr lvl="0"/>
            <a:r>
              <a:rPr lang="en-US" altLang="zh-CN" dirty="0"/>
              <a:t>2017-02-11</a:t>
            </a:r>
          </a:p>
        </p:txBody>
      </p:sp>
      <p:sp>
        <p:nvSpPr>
          <p:cNvPr id="3" name="文本占位符 2"/>
          <p:cNvSpPr>
            <a:spLocks noGrp="1"/>
          </p:cNvSpPr>
          <p:nvPr>
            <p:ph type="body" sz="quarter" idx="16" hasCustomPrompt="1"/>
          </p:nvPr>
        </p:nvSpPr>
        <p:spPr>
          <a:xfrm>
            <a:off x="1175642" y="3489622"/>
            <a:ext cx="9831387" cy="441325"/>
          </a:xfrm>
          <a:prstGeom prst="rect">
            <a:avLst/>
          </a:prstGeom>
        </p:spPr>
        <p:txBody>
          <a:bodyPr anchor="ctr"/>
          <a:lstStyle>
            <a:lvl1pPr marL="0" indent="0" algn="ctr">
              <a:buNone/>
              <a:defRPr>
                <a:solidFill>
                  <a:schemeClr val="bg1"/>
                </a:solidFill>
                <a:latin typeface="楷体" panose="02010609060101010101" pitchFamily="49" charset="-122"/>
                <a:ea typeface="楷体" panose="02010609060101010101" pitchFamily="49" charset="-122"/>
              </a:defRPr>
            </a:lvl1pPr>
          </a:lstStyle>
          <a:p>
            <a:pPr lvl="0"/>
            <a:r>
              <a:rPr lang="zh-CN" altLang="en-US" dirty="0"/>
              <a:t>北京大学金融科技协会</a:t>
            </a:r>
          </a:p>
        </p:txBody>
      </p:sp>
      <p:sp>
        <p:nvSpPr>
          <p:cNvPr id="18" name="日期占位符 3"/>
          <p:cNvSpPr>
            <a:spLocks noGrp="1"/>
          </p:cNvSpPr>
          <p:nvPr>
            <p:ph type="dt" sz="half" idx="2"/>
          </p:nvPr>
        </p:nvSpPr>
        <p:spPr>
          <a:xfrm>
            <a:off x="838200" y="6356350"/>
            <a:ext cx="2743200" cy="365125"/>
          </a:xfrm>
          <a:prstGeom prst="rect">
            <a:avLst/>
          </a:prstGeom>
        </p:spPr>
        <p:txBody>
          <a:bodyPr/>
          <a:lstStyle/>
          <a:p>
            <a:endParaRPr lang="zh-CN" altLang="en-US" dirty="0"/>
          </a:p>
        </p:txBody>
      </p:sp>
      <p:sp>
        <p:nvSpPr>
          <p:cNvPr id="26" name="页脚占位符 4"/>
          <p:cNvSpPr>
            <a:spLocks noGrp="1"/>
          </p:cNvSpPr>
          <p:nvPr>
            <p:ph type="ftr" sz="quarter" idx="3"/>
          </p:nvPr>
        </p:nvSpPr>
        <p:spPr>
          <a:xfrm>
            <a:off x="4038600" y="6356350"/>
            <a:ext cx="4114800" cy="365125"/>
          </a:xfrm>
          <a:prstGeom prst="rect">
            <a:avLst/>
          </a:prstGeom>
        </p:spPr>
        <p:txBody>
          <a:bodyPr/>
          <a:lstStyle/>
          <a:p>
            <a:endParaRPr lang="zh-CN" altLang="en-US" dirty="0"/>
          </a:p>
        </p:txBody>
      </p:sp>
      <p:sp>
        <p:nvSpPr>
          <p:cNvPr id="27" name="灯片编号占位符 5"/>
          <p:cNvSpPr>
            <a:spLocks noGrp="1"/>
          </p:cNvSpPr>
          <p:nvPr>
            <p:ph type="sldNum" sz="quarter" idx="4"/>
          </p:nvPr>
        </p:nvSpPr>
        <p:spPr>
          <a:xfrm>
            <a:off x="8610600" y="6356350"/>
            <a:ext cx="2743200" cy="365125"/>
          </a:xfrm>
          <a:prstGeom prst="rect">
            <a:avLst/>
          </a:prstGeom>
        </p:spPr>
        <p:txBody>
          <a:bodyPr/>
          <a:lstStyle/>
          <a:p>
            <a:fld id="{7D1CC713-0AB8-4262-BFF0-45D1486B045E}" type="slidenum">
              <a:rPr lang="zh-CN" altLang="en-US" smtClean="0"/>
              <a:t>‹#›</a:t>
            </a:fld>
            <a:endParaRPr lang="zh-CN" altLang="en-US" dirty="0"/>
          </a:p>
        </p:txBody>
      </p:sp>
    </p:spTree>
    <p:extLst>
      <p:ext uri="{BB962C8B-B14F-4D97-AF65-F5344CB8AC3E}">
        <p14:creationId xmlns:p14="http://schemas.microsoft.com/office/powerpoint/2010/main" val="2138726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标题 1"/>
          <p:cNvSpPr>
            <a:spLocks noGrp="1"/>
          </p:cNvSpPr>
          <p:nvPr>
            <p:ph type="title"/>
          </p:nvPr>
        </p:nvSpPr>
        <p:spPr>
          <a:xfrm>
            <a:off x="5478602" y="3286441"/>
            <a:ext cx="6127797" cy="748025"/>
          </a:xfrm>
          <a:prstGeom prst="rect">
            <a:avLst/>
          </a:prstGeom>
        </p:spPr>
        <p:txBody>
          <a:bodyPr/>
          <a:lstStyle>
            <a:lvl1pPr algn="ctr">
              <a:defRPr sz="2400" b="1">
                <a:solidFill>
                  <a:srgbClr val="D3262A"/>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5" name="副标题 2"/>
          <p:cNvSpPr>
            <a:spLocks noGrp="1"/>
          </p:cNvSpPr>
          <p:nvPr>
            <p:ph type="subTitle" idx="1"/>
          </p:nvPr>
        </p:nvSpPr>
        <p:spPr>
          <a:xfrm>
            <a:off x="6544500" y="4627220"/>
            <a:ext cx="4932000" cy="1363180"/>
          </a:xfrm>
          <a:prstGeom prst="rect">
            <a:avLst/>
          </a:prstGeom>
        </p:spPr>
        <p:txBody>
          <a:bodyPr/>
          <a:lstStyle>
            <a:lvl1pPr marL="0" indent="0" algn="r">
              <a:buNone/>
              <a:defRPr sz="1600">
                <a:solidFill>
                  <a:srgbClr val="5B4947"/>
                </a:solidFill>
                <a:latin typeface="华文仿宋" panose="02010600040101010101" pitchFamily="2" charset="-122"/>
                <a:ea typeface="华文仿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6" name="图片 5"/>
          <p:cNvPicPr>
            <a:picLocks noChangeAspect="1"/>
          </p:cNvPicPr>
          <p:nvPr userDrawn="1"/>
        </p:nvPicPr>
        <p:blipFill>
          <a:blip r:embed="rId2"/>
          <a:stretch>
            <a:fillRect/>
          </a:stretch>
        </p:blipFill>
        <p:spPr>
          <a:xfrm>
            <a:off x="10138239" y="4034466"/>
            <a:ext cx="1475360" cy="749873"/>
          </a:xfrm>
          <a:prstGeom prst="rect">
            <a:avLst/>
          </a:prstGeom>
        </p:spPr>
      </p:pic>
    </p:spTree>
    <p:extLst>
      <p:ext uri="{BB962C8B-B14F-4D97-AF65-F5344CB8AC3E}">
        <p14:creationId xmlns:p14="http://schemas.microsoft.com/office/powerpoint/2010/main" val="2577155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b="14251"/>
          <a:stretch/>
        </p:blipFill>
        <p:spPr>
          <a:xfrm>
            <a:off x="0" y="0"/>
            <a:ext cx="12213272" cy="6912000"/>
          </a:xfrm>
          <a:prstGeom prst="rect">
            <a:avLst/>
          </a:prstGeom>
        </p:spPr>
      </p:pic>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87148" y="5108400"/>
            <a:ext cx="3926124" cy="1738800"/>
          </a:xfrm>
          <a:prstGeom prst="rect">
            <a:avLst/>
          </a:prstGeom>
        </p:spPr>
      </p:pic>
      <p:sp>
        <p:nvSpPr>
          <p:cNvPr id="2" name="矩形 1"/>
          <p:cNvSpPr/>
          <p:nvPr userDrawn="1"/>
        </p:nvSpPr>
        <p:spPr>
          <a:xfrm>
            <a:off x="0" y="2720898"/>
            <a:ext cx="12213272" cy="1416204"/>
          </a:xfrm>
          <a:prstGeom prst="rect">
            <a:avLst/>
          </a:prstGeom>
          <a:solidFill>
            <a:schemeClr val="bg1">
              <a:lumMod val="95000"/>
              <a:alpha val="39000"/>
            </a:schemeClr>
          </a:solidFill>
          <a:ln>
            <a:noFill/>
          </a:ln>
          <a:effectLst>
            <a:glow rad="12700">
              <a:schemeClr val="bg1">
                <a:alpha val="6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rotWithShape="1">
          <a:blip r:embed="rId4" cstate="print">
            <a:extLst>
              <a:ext uri="{28A0092B-C50C-407E-A947-70E740481C1C}">
                <a14:useLocalDpi xmlns:a14="http://schemas.microsoft.com/office/drawing/2010/main" val="0"/>
              </a:ext>
            </a:extLst>
          </a:blip>
          <a:srcRect l="34689" t="23727" r="29577" b="28504"/>
          <a:stretch/>
        </p:blipFill>
        <p:spPr>
          <a:xfrm>
            <a:off x="11794322" y="6321600"/>
            <a:ext cx="330856" cy="318265"/>
          </a:xfrm>
          <a:prstGeom prst="rect">
            <a:avLst/>
          </a:prstGeom>
        </p:spPr>
      </p:pic>
      <p:pic>
        <p:nvPicPr>
          <p:cNvPr id="6" name="图片 5"/>
          <p:cNvPicPr>
            <a:picLocks noChangeAspect="1"/>
          </p:cNvPicPr>
          <p:nvPr userDrawn="1"/>
        </p:nvPicPr>
        <p:blipFill rotWithShape="1">
          <a:blip r:embed="rId5"/>
          <a:srcRect r="11399"/>
          <a:stretch/>
        </p:blipFill>
        <p:spPr>
          <a:xfrm>
            <a:off x="4675387" y="2680014"/>
            <a:ext cx="2841226" cy="1609483"/>
          </a:xfrm>
          <a:prstGeom prst="rect">
            <a:avLst/>
          </a:prstGeom>
        </p:spPr>
      </p:pic>
    </p:spTree>
    <p:extLst>
      <p:ext uri="{BB962C8B-B14F-4D97-AF65-F5344CB8AC3E}">
        <p14:creationId xmlns:p14="http://schemas.microsoft.com/office/powerpoint/2010/main" val="392469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F5DCDD51-9200-4634-B986-02360B5982B9}"/>
              </a:ext>
            </a:extLst>
          </p:cNvPr>
          <p:cNvSpPr/>
          <p:nvPr userDrawn="1"/>
        </p:nvSpPr>
        <p:spPr>
          <a:xfrm>
            <a:off x="0" y="1599740"/>
            <a:ext cx="12192000" cy="2678112"/>
          </a:xfrm>
          <a:prstGeom prst="rect">
            <a:avLst/>
          </a:prstGeom>
          <a:solidFill>
            <a:srgbClr val="C30F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dirty="0">
              <a:latin typeface="楷体" panose="02010609060101010101" pitchFamily="49" charset="-122"/>
              <a:ea typeface="楷体" panose="02010609060101010101" pitchFamily="49" charset="-122"/>
            </a:endParaRPr>
          </a:p>
        </p:txBody>
      </p:sp>
      <p:sp>
        <p:nvSpPr>
          <p:cNvPr id="19" name="矩形 18">
            <a:extLst>
              <a:ext uri="{FF2B5EF4-FFF2-40B4-BE49-F238E27FC236}">
                <a16:creationId xmlns:a16="http://schemas.microsoft.com/office/drawing/2014/main" id="{1CE2947C-C067-46EB-A708-8B2CE81052A7}"/>
              </a:ext>
            </a:extLst>
          </p:cNvPr>
          <p:cNvSpPr/>
          <p:nvPr userDrawn="1"/>
        </p:nvSpPr>
        <p:spPr>
          <a:xfrm>
            <a:off x="-892313" y="1236337"/>
            <a:ext cx="841513" cy="490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DBDE7D7B-DBAD-44C3-9679-2F84220232BD}"/>
              </a:ext>
            </a:extLst>
          </p:cNvPr>
          <p:cNvSpPr/>
          <p:nvPr userDrawn="1"/>
        </p:nvSpPr>
        <p:spPr>
          <a:xfrm>
            <a:off x="-892314" y="1726664"/>
            <a:ext cx="841513" cy="490327"/>
          </a:xfrm>
          <a:prstGeom prst="rect">
            <a:avLst/>
          </a:pr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85D6DF1-BDAE-4410-8A53-3C27E86E9DF8}"/>
              </a:ext>
            </a:extLst>
          </p:cNvPr>
          <p:cNvSpPr/>
          <p:nvPr userDrawn="1"/>
        </p:nvSpPr>
        <p:spPr>
          <a:xfrm>
            <a:off x="-892315" y="2311332"/>
            <a:ext cx="841513" cy="490327"/>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E788956-9A01-492D-87C3-3BE077724861}"/>
              </a:ext>
            </a:extLst>
          </p:cNvPr>
          <p:cNvSpPr/>
          <p:nvPr userDrawn="1"/>
        </p:nvSpPr>
        <p:spPr>
          <a:xfrm>
            <a:off x="-892316" y="3295548"/>
            <a:ext cx="841513" cy="490327"/>
          </a:xfrm>
          <a:prstGeom prst="rect">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5">
            <a:extLst>
              <a:ext uri="{FF2B5EF4-FFF2-40B4-BE49-F238E27FC236}">
                <a16:creationId xmlns:a16="http://schemas.microsoft.com/office/drawing/2014/main" id="{7139343A-148E-4ED9-AA4E-771888744B88}"/>
              </a:ext>
            </a:extLst>
          </p:cNvPr>
          <p:cNvSpPr/>
          <p:nvPr userDrawn="1"/>
        </p:nvSpPr>
        <p:spPr>
          <a:xfrm>
            <a:off x="-892316" y="2801659"/>
            <a:ext cx="842400" cy="489600"/>
          </a:xfrm>
          <a:prstGeom prst="rect">
            <a:avLst/>
          </a:prstGeom>
          <a:solidFill>
            <a:srgbClr val="9F9F9F"/>
          </a:solidFill>
          <a:ln w="12700">
            <a:miter lim="400000"/>
          </a:ln>
        </p:spPr>
        <p:txBody>
          <a:bodyPr lIns="45719" rIns="45719"/>
          <a:lstStyle/>
          <a:p>
            <a:endParaRPr/>
          </a:p>
        </p:txBody>
      </p:sp>
      <p:pic>
        <p:nvPicPr>
          <p:cNvPr id="24" name="图片 23">
            <a:extLst>
              <a:ext uri="{FF2B5EF4-FFF2-40B4-BE49-F238E27FC236}">
                <a16:creationId xmlns:a16="http://schemas.microsoft.com/office/drawing/2014/main" id="{914EA950-2D93-42C6-95C1-D828AA64FD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54" t="34055" b="33026"/>
          <a:stretch/>
        </p:blipFill>
        <p:spPr>
          <a:xfrm>
            <a:off x="9822060" y="285733"/>
            <a:ext cx="2369940" cy="876141"/>
          </a:xfrm>
          <a:prstGeom prst="rect">
            <a:avLst/>
          </a:prstGeom>
        </p:spPr>
      </p:pic>
      <p:sp>
        <p:nvSpPr>
          <p:cNvPr id="30" name="文本占位符 29">
            <a:extLst>
              <a:ext uri="{FF2B5EF4-FFF2-40B4-BE49-F238E27FC236}">
                <a16:creationId xmlns:a16="http://schemas.microsoft.com/office/drawing/2014/main" id="{849B5A85-6DBE-4062-BC23-FDF4D22E5F18}"/>
              </a:ext>
            </a:extLst>
          </p:cNvPr>
          <p:cNvSpPr>
            <a:spLocks noGrp="1"/>
          </p:cNvSpPr>
          <p:nvPr>
            <p:ph type="body" sz="quarter" idx="13" hasCustomPrompt="1"/>
          </p:nvPr>
        </p:nvSpPr>
        <p:spPr>
          <a:xfrm>
            <a:off x="1175642" y="1862599"/>
            <a:ext cx="9831388" cy="1387791"/>
          </a:xfrm>
          <a:prstGeom prst="rect">
            <a:avLst/>
          </a:prstGeom>
          <a:ln>
            <a:noFill/>
          </a:ln>
        </p:spPr>
        <p:txBody>
          <a:bodyPr anchor="ctr"/>
          <a:lstStyle>
            <a:lvl1pPr marL="0" indent="0" algn="ctr">
              <a:buNone/>
              <a:defRPr sz="6000">
                <a:solidFill>
                  <a:schemeClr val="bg1"/>
                </a:solidFill>
                <a:latin typeface="楷体" panose="02010609060101010101" pitchFamily="49" charset="-122"/>
                <a:ea typeface="楷体" panose="02010609060101010101" pitchFamily="49" charset="-122"/>
              </a:defRPr>
            </a:lvl1pPr>
          </a:lstStyle>
          <a:p>
            <a:pPr lvl="0"/>
            <a:r>
              <a:rPr lang="zh-CN" altLang="en-US" dirty="0"/>
              <a:t>封面标题</a:t>
            </a:r>
          </a:p>
        </p:txBody>
      </p:sp>
      <p:sp>
        <p:nvSpPr>
          <p:cNvPr id="33" name="文本占位符 29">
            <a:extLst>
              <a:ext uri="{FF2B5EF4-FFF2-40B4-BE49-F238E27FC236}">
                <a16:creationId xmlns:a16="http://schemas.microsoft.com/office/drawing/2014/main" id="{D8C553A0-74A7-4D91-A18A-6357B97D2887}"/>
              </a:ext>
            </a:extLst>
          </p:cNvPr>
          <p:cNvSpPr>
            <a:spLocks noGrp="1"/>
          </p:cNvSpPr>
          <p:nvPr>
            <p:ph type="body" sz="quarter" idx="14" hasCustomPrompt="1"/>
          </p:nvPr>
        </p:nvSpPr>
        <p:spPr>
          <a:xfrm>
            <a:off x="1175642" y="4540506"/>
            <a:ext cx="9831388" cy="597102"/>
          </a:xfrm>
          <a:prstGeom prst="rect">
            <a:avLst/>
          </a:prstGeom>
          <a:ln>
            <a:noFill/>
          </a:ln>
        </p:spPr>
        <p:txBody>
          <a:bodyPr anchor="ctr"/>
          <a:lstStyle>
            <a:lvl1pPr marL="0" indent="0" algn="ctr">
              <a:buNone/>
              <a:defRPr sz="2400">
                <a:solidFill>
                  <a:srgbClr val="C00000"/>
                </a:solidFill>
                <a:latin typeface="楷体" panose="02010609060101010101" pitchFamily="49" charset="-122"/>
                <a:ea typeface="楷体" panose="02010609060101010101" pitchFamily="49" charset="-122"/>
              </a:defRPr>
            </a:lvl1pPr>
          </a:lstStyle>
          <a:p>
            <a:pPr lvl="0"/>
            <a:r>
              <a:rPr lang="zh-CN" altLang="en-US" dirty="0"/>
              <a:t>姓名</a:t>
            </a:r>
            <a:endParaRPr lang="en-US" altLang="zh-CN" dirty="0"/>
          </a:p>
        </p:txBody>
      </p:sp>
      <p:sp>
        <p:nvSpPr>
          <p:cNvPr id="34" name="文本占位符 29">
            <a:extLst>
              <a:ext uri="{FF2B5EF4-FFF2-40B4-BE49-F238E27FC236}">
                <a16:creationId xmlns:a16="http://schemas.microsoft.com/office/drawing/2014/main" id="{BDF8F3CD-0A68-4F87-BABB-0602CBBC664B}"/>
              </a:ext>
            </a:extLst>
          </p:cNvPr>
          <p:cNvSpPr>
            <a:spLocks noGrp="1"/>
          </p:cNvSpPr>
          <p:nvPr>
            <p:ph type="body" sz="quarter" idx="15" hasCustomPrompt="1"/>
          </p:nvPr>
        </p:nvSpPr>
        <p:spPr>
          <a:xfrm>
            <a:off x="1175642" y="5233939"/>
            <a:ext cx="9831388" cy="597102"/>
          </a:xfrm>
          <a:prstGeom prst="rect">
            <a:avLst/>
          </a:prstGeom>
          <a:ln>
            <a:noFill/>
          </a:ln>
        </p:spPr>
        <p:txBody>
          <a:bodyPr anchor="ctr"/>
          <a:lstStyle>
            <a:lvl1pPr marL="0" indent="0" algn="ctr">
              <a:buNone/>
              <a:defRPr sz="2400">
                <a:solidFill>
                  <a:srgbClr val="C00000"/>
                </a:solidFill>
                <a:latin typeface="Times New Roman" panose="02020603050405020304" pitchFamily="18" charset="0"/>
                <a:ea typeface="楷体" panose="02010609060101010101" pitchFamily="49" charset="-122"/>
                <a:cs typeface="Times New Roman" panose="02020603050405020304" pitchFamily="18" charset="0"/>
              </a:defRPr>
            </a:lvl1pPr>
          </a:lstStyle>
          <a:p>
            <a:pPr lvl="0"/>
            <a:r>
              <a:rPr lang="en-US" altLang="zh-CN" dirty="0"/>
              <a:t>2017-02-11</a:t>
            </a:r>
          </a:p>
        </p:txBody>
      </p:sp>
      <p:sp>
        <p:nvSpPr>
          <p:cNvPr id="3" name="文本占位符 2">
            <a:extLst>
              <a:ext uri="{FF2B5EF4-FFF2-40B4-BE49-F238E27FC236}">
                <a16:creationId xmlns:a16="http://schemas.microsoft.com/office/drawing/2014/main" id="{82A673A1-BB5B-4AAA-A660-39C7FEBA5E89}"/>
              </a:ext>
            </a:extLst>
          </p:cNvPr>
          <p:cNvSpPr>
            <a:spLocks noGrp="1"/>
          </p:cNvSpPr>
          <p:nvPr>
            <p:ph type="body" sz="quarter" idx="16" hasCustomPrompt="1"/>
          </p:nvPr>
        </p:nvSpPr>
        <p:spPr>
          <a:xfrm>
            <a:off x="1175642" y="3489622"/>
            <a:ext cx="9831387" cy="441325"/>
          </a:xfrm>
          <a:prstGeom prst="rect">
            <a:avLst/>
          </a:prstGeom>
        </p:spPr>
        <p:txBody>
          <a:bodyPr anchor="ctr"/>
          <a:lstStyle>
            <a:lvl1pPr marL="0" indent="0" algn="ctr">
              <a:buNone/>
              <a:defRPr>
                <a:solidFill>
                  <a:schemeClr val="bg1"/>
                </a:solidFill>
                <a:latin typeface="楷体" panose="02010609060101010101" pitchFamily="49" charset="-122"/>
                <a:ea typeface="楷体" panose="02010609060101010101" pitchFamily="49" charset="-122"/>
              </a:defRPr>
            </a:lvl1pPr>
          </a:lstStyle>
          <a:p>
            <a:pPr lvl="0"/>
            <a:r>
              <a:rPr lang="zh-CN" altLang="en-US" dirty="0"/>
              <a:t>北京大学金融科技协会</a:t>
            </a:r>
          </a:p>
        </p:txBody>
      </p:sp>
      <p:sp>
        <p:nvSpPr>
          <p:cNvPr id="18" name="日期占位符 3">
            <a:extLst>
              <a:ext uri="{FF2B5EF4-FFF2-40B4-BE49-F238E27FC236}">
                <a16:creationId xmlns:a16="http://schemas.microsoft.com/office/drawing/2014/main" id="{2AC736D5-BFF5-486D-90DF-70375D5FE65C}"/>
              </a:ext>
            </a:extLst>
          </p:cNvPr>
          <p:cNvSpPr>
            <a:spLocks noGrp="1"/>
          </p:cNvSpPr>
          <p:nvPr>
            <p:ph type="dt" sz="half" idx="2"/>
          </p:nvPr>
        </p:nvSpPr>
        <p:spPr>
          <a:xfrm>
            <a:off x="838200" y="6356350"/>
            <a:ext cx="2743200" cy="365125"/>
          </a:xfrm>
          <a:prstGeom prst="rect">
            <a:avLst/>
          </a:prstGeom>
        </p:spPr>
        <p:txBody>
          <a:bodyPr/>
          <a:lstStyle/>
          <a:p>
            <a:endParaRPr lang="zh-CN" altLang="en-US" dirty="0"/>
          </a:p>
        </p:txBody>
      </p:sp>
      <p:sp>
        <p:nvSpPr>
          <p:cNvPr id="26" name="页脚占位符 4">
            <a:extLst>
              <a:ext uri="{FF2B5EF4-FFF2-40B4-BE49-F238E27FC236}">
                <a16:creationId xmlns:a16="http://schemas.microsoft.com/office/drawing/2014/main" id="{039B0A46-E3AA-4305-9084-C1AAA51F2536}"/>
              </a:ext>
            </a:extLst>
          </p:cNvPr>
          <p:cNvSpPr>
            <a:spLocks noGrp="1"/>
          </p:cNvSpPr>
          <p:nvPr>
            <p:ph type="ftr" sz="quarter" idx="3"/>
          </p:nvPr>
        </p:nvSpPr>
        <p:spPr>
          <a:xfrm>
            <a:off x="4038600" y="6356350"/>
            <a:ext cx="4114800" cy="365125"/>
          </a:xfrm>
          <a:prstGeom prst="rect">
            <a:avLst/>
          </a:prstGeom>
        </p:spPr>
        <p:txBody>
          <a:bodyPr/>
          <a:lstStyle/>
          <a:p>
            <a:endParaRPr lang="zh-CN" altLang="en-US" dirty="0"/>
          </a:p>
        </p:txBody>
      </p:sp>
      <p:sp>
        <p:nvSpPr>
          <p:cNvPr id="27" name="灯片编号占位符 5">
            <a:extLst>
              <a:ext uri="{FF2B5EF4-FFF2-40B4-BE49-F238E27FC236}">
                <a16:creationId xmlns:a16="http://schemas.microsoft.com/office/drawing/2014/main" id="{B3029FA7-69B5-4762-A95C-2B1C361E2C3A}"/>
              </a:ext>
            </a:extLst>
          </p:cNvPr>
          <p:cNvSpPr>
            <a:spLocks noGrp="1"/>
          </p:cNvSpPr>
          <p:nvPr>
            <p:ph type="sldNum" sz="quarter" idx="4"/>
          </p:nvPr>
        </p:nvSpPr>
        <p:spPr>
          <a:xfrm>
            <a:off x="8610600" y="6356350"/>
            <a:ext cx="2743200" cy="365125"/>
          </a:xfrm>
          <a:prstGeom prst="rect">
            <a:avLst/>
          </a:prstGeom>
        </p:spPr>
        <p:txBody>
          <a:bodyPr/>
          <a:lstStyle/>
          <a:p>
            <a:fld id="{7D1CC713-0AB8-4262-BFF0-45D1486B045E}" type="slidenum">
              <a:rPr lang="zh-CN" altLang="en-US" smtClean="0"/>
              <a:t>‹#›</a:t>
            </a:fld>
            <a:endParaRPr lang="zh-CN" altLang="en-US" dirty="0"/>
          </a:p>
        </p:txBody>
      </p:sp>
    </p:spTree>
    <p:extLst>
      <p:ext uri="{BB962C8B-B14F-4D97-AF65-F5344CB8AC3E}">
        <p14:creationId xmlns:p14="http://schemas.microsoft.com/office/powerpoint/2010/main" val="1277858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alphaModFix amt="50000"/>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003377"/>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2" r:id="rId3"/>
    <p:sldLayoutId id="2147483663" r:id="rId4"/>
    <p:sldLayoutId id="2147483664" r:id="rId5"/>
    <p:sldLayoutId id="2147483665"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alphaModFix amt="50000"/>
            <a:lum/>
          </a:blip>
          <a:srcRect/>
          <a:tile tx="0" ty="0" sx="100000" sy="100000" flip="none" algn="tl"/>
        </a:blip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6"/>
          <a:stretch>
            <a:fillRect/>
          </a:stretch>
        </p:blipFill>
        <p:spPr>
          <a:xfrm>
            <a:off x="5715466" y="2460505"/>
            <a:ext cx="6236749" cy="1072989"/>
          </a:xfrm>
          <a:prstGeom prst="rect">
            <a:avLst/>
          </a:prstGeom>
        </p:spPr>
      </p:pic>
      <p:pic>
        <p:nvPicPr>
          <p:cNvPr id="13" name="图片 12"/>
          <p:cNvPicPr>
            <a:picLocks noChangeAspect="1"/>
          </p:cNvPicPr>
          <p:nvPr userDrawn="1"/>
        </p:nvPicPr>
        <p:blipFill rotWithShape="1">
          <a:blip r:embed="rId7" cstate="print">
            <a:extLst>
              <a:ext uri="{28A0092B-C50C-407E-A947-70E740481C1C}">
                <a14:useLocalDpi xmlns:a14="http://schemas.microsoft.com/office/drawing/2010/main" val="0"/>
              </a:ext>
            </a:extLst>
          </a:blip>
          <a:srcRect l="34463" t="23784" r="29039" b="27747"/>
          <a:stretch/>
        </p:blipFill>
        <p:spPr>
          <a:xfrm>
            <a:off x="5331233" y="2570458"/>
            <a:ext cx="768466" cy="734342"/>
          </a:xfrm>
          <a:prstGeom prst="rect">
            <a:avLst/>
          </a:prstGeom>
        </p:spPr>
      </p:pic>
    </p:spTree>
    <p:extLst>
      <p:ext uri="{BB962C8B-B14F-4D97-AF65-F5344CB8AC3E}">
        <p14:creationId xmlns:p14="http://schemas.microsoft.com/office/powerpoint/2010/main" val="2800022391"/>
      </p:ext>
    </p:extLst>
  </p:cSld>
  <p:clrMap bg1="lt1" tx1="dk1" bg2="lt2" tx2="dk2" accent1="accent1" accent2="accent2" accent3="accent3" accent4="accent4" accent5="accent5" accent6="accent6" hlink="hlink" folHlink="folHlink"/>
  <p:sldLayoutIdLst>
    <p:sldLayoutId id="2147483658" r:id="rId1"/>
    <p:sldLayoutId id="2147483660" r:id="rId2"/>
    <p:sldLayoutId id="2147483661" r:id="rId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1.xml"/><Relationship Id="rId4" Type="http://schemas.openxmlformats.org/officeDocument/2006/relationships/hyperlink" Target="https://www.kaggle.com/competitions/optiver-trading-at-the-close/overview"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stats.stackexchange.com/questions/610981/boruta-followed-by-lightgbm-for-feature-selection"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ompetitions/optiver-trading-at-the-close/discussion/487446" TargetMode="External"/><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competitions/optiver-trading-at-the-close/discussion/487446" TargetMode="External"/><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gif"/></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1.xml"/><Relationship Id="rId4" Type="http://schemas.openxmlformats.org/officeDocument/2006/relationships/hyperlink" Target="https://www.kaggle.com/competitions/optiver-trading-at-the-close/overview"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hyperlink" Target="https://www.kaggle.com/competitions/optiver-trading-at-the-close/overview"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s://www.kaggle.com/competitions/optiver-trading-at-the-close/overview" TargetMode="External"/><Relationship Id="rId5" Type="http://schemas.openxmlformats.org/officeDocument/2006/relationships/image" Target="../media/image15.png"/><Relationship Id="rId4" Type="http://schemas.openxmlformats.org/officeDocument/2006/relationships/image" Target="../media/image14.w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hyperlink" Target="https://www.kaggle.com/competitions/optiver-trading-at-the-close/over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hyperlink" Target="https://www.kaggle.com/competitions/optiver-trading-at-the-close/overview"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ompetitions/optiver-trading-at-the-close/overview" TargetMode="External"/><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F2D1AA7-9818-43FE-8F72-5B26971F8A6E}"/>
              </a:ext>
            </a:extLst>
          </p:cNvPr>
          <p:cNvSpPr>
            <a:spLocks noGrp="1"/>
          </p:cNvSpPr>
          <p:nvPr>
            <p:ph type="body" sz="quarter" idx="13"/>
          </p:nvPr>
        </p:nvSpPr>
        <p:spPr/>
        <p:txBody>
          <a:bodyPr/>
          <a:lstStyle/>
          <a:p>
            <a:r>
              <a:rPr lang="en-US" altLang="zh-CN" dirty="0">
                <a:latin typeface="Times New Roman" panose="02020603050405020304" pitchFamily="18" charset="0"/>
                <a:cs typeface="Times New Roman" panose="02020603050405020304" pitchFamily="18" charset="0"/>
              </a:rPr>
              <a:t>2024</a:t>
            </a:r>
            <a:r>
              <a:rPr lang="zh-CN" altLang="en-US" dirty="0"/>
              <a:t>内培展示</a:t>
            </a:r>
          </a:p>
        </p:txBody>
      </p:sp>
      <p:sp>
        <p:nvSpPr>
          <p:cNvPr id="3" name="文本占位符 2">
            <a:extLst>
              <a:ext uri="{FF2B5EF4-FFF2-40B4-BE49-F238E27FC236}">
                <a16:creationId xmlns:a16="http://schemas.microsoft.com/office/drawing/2014/main" id="{15BD1C00-12AE-4905-A5F9-D8CA74BDEBDB}"/>
              </a:ext>
            </a:extLst>
          </p:cNvPr>
          <p:cNvSpPr>
            <a:spLocks noGrp="1"/>
          </p:cNvSpPr>
          <p:nvPr>
            <p:ph type="body" sz="quarter" idx="14"/>
          </p:nvPr>
        </p:nvSpPr>
        <p:spPr/>
        <p:txBody>
          <a:bodyPr/>
          <a:lstStyle/>
          <a:p>
            <a:r>
              <a:rPr lang="zh-CN" altLang="en-US" dirty="0">
                <a:latin typeface="Times New Roman" panose="02020603050405020304" pitchFamily="18" charset="0"/>
                <a:cs typeface="Times New Roman" panose="02020603050405020304" pitchFamily="18" charset="0"/>
              </a:rPr>
              <a:t>比赛复现组成员</a:t>
            </a:r>
            <a:endParaRPr lang="zh-CN" altLang="en-US" dirty="0"/>
          </a:p>
        </p:txBody>
      </p:sp>
      <p:sp>
        <p:nvSpPr>
          <p:cNvPr id="4" name="文本占位符 3">
            <a:extLst>
              <a:ext uri="{FF2B5EF4-FFF2-40B4-BE49-F238E27FC236}">
                <a16:creationId xmlns:a16="http://schemas.microsoft.com/office/drawing/2014/main" id="{14A5B48B-FD03-4558-BDB2-611528141396}"/>
              </a:ext>
            </a:extLst>
          </p:cNvPr>
          <p:cNvSpPr>
            <a:spLocks noGrp="1"/>
          </p:cNvSpPr>
          <p:nvPr>
            <p:ph type="body" sz="quarter" idx="15"/>
          </p:nvPr>
        </p:nvSpPr>
        <p:spPr/>
        <p:txBody>
          <a:bodyPr/>
          <a:lstStyle/>
          <a:p>
            <a:r>
              <a:rPr lang="en-US" altLang="zh-CN" dirty="0"/>
              <a:t>2024-12-20</a:t>
            </a:r>
            <a:endParaRPr lang="zh-CN" altLang="en-US" dirty="0"/>
          </a:p>
        </p:txBody>
      </p:sp>
      <p:sp>
        <p:nvSpPr>
          <p:cNvPr id="5" name="文本占位符 4">
            <a:extLst>
              <a:ext uri="{FF2B5EF4-FFF2-40B4-BE49-F238E27FC236}">
                <a16:creationId xmlns:a16="http://schemas.microsoft.com/office/drawing/2014/main" id="{62F305A6-09D3-4FF9-8F74-40D1473D41AA}"/>
              </a:ext>
            </a:extLst>
          </p:cNvPr>
          <p:cNvSpPr>
            <a:spLocks noGrp="1"/>
          </p:cNvSpPr>
          <p:nvPr>
            <p:ph type="body" sz="quarter" idx="16"/>
          </p:nvPr>
        </p:nvSpPr>
        <p:spPr/>
        <p:txBody>
          <a:bodyPr/>
          <a:lstStyle/>
          <a:p>
            <a:r>
              <a:rPr lang="zh-CN" altLang="en-US" dirty="0"/>
              <a:t>北京大学金融科技协会</a:t>
            </a:r>
          </a:p>
        </p:txBody>
      </p:sp>
    </p:spTree>
    <p:extLst>
      <p:ext uri="{BB962C8B-B14F-4D97-AF65-F5344CB8AC3E}">
        <p14:creationId xmlns:p14="http://schemas.microsoft.com/office/powerpoint/2010/main" val="1381630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D9564-B777-FB77-4A0C-10A408A617A6}"/>
            </a:ext>
          </a:extLst>
        </p:cNvPr>
        <p:cNvGrpSpPr/>
        <p:nvPr/>
      </p:nvGrpSpPr>
      <p:grpSpPr>
        <a:xfrm>
          <a:off x="0" y="0"/>
          <a:ext cx="0" cy="0"/>
          <a:chOff x="0" y="0"/>
          <a:chExt cx="0" cy="0"/>
        </a:xfrm>
      </p:grpSpPr>
      <p:sp>
        <p:nvSpPr>
          <p:cNvPr id="230" name="AutoShape 2" descr="order book">
            <a:extLst>
              <a:ext uri="{FF2B5EF4-FFF2-40B4-BE49-F238E27FC236}">
                <a16:creationId xmlns:a16="http://schemas.microsoft.com/office/drawing/2014/main" id="{6C2676DE-E68D-EB98-64C9-54684E8E776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7E637479-FE65-D99C-48F8-BF5F58CC0E99}"/>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C2223F89-0EF0-5ED4-ACE3-29EF71648F17}"/>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284181D5-C4D4-EBBE-04EA-16D94AEDD1C9}"/>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EBFD43BC-E146-0B54-4F5F-BC24924459A0}"/>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438CC67-C9BE-E3A7-6E83-051334C3FBE0}"/>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E193B85-16F9-03D2-7B9D-4524865444F6}"/>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A8863D73-94CF-893A-6928-6C444521FFB1}"/>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CA1491CF-D266-F116-6549-E7019BD26DC5}"/>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E1C9C506-1E7E-9BE1-569F-FCB63ABA5294}"/>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DB9F06C1-8482-2162-3AEE-77F1000F8CA4}"/>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13C0BA49-F6C8-F5F2-E646-07F2C9D91CD1}"/>
                </a:ext>
              </a:extLst>
            </p:cNvPr>
            <p:cNvSpPr/>
            <p:nvPr/>
          </p:nvSpPr>
          <p:spPr>
            <a:xfrm>
              <a:off x="479557" y="2648764"/>
              <a:ext cx="1087705" cy="513083"/>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868772A5-37AC-1066-C8C7-B27C902F4871}"/>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53152372-4B9B-3BF2-B854-B1BBB7B623AA}"/>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FEFEFE"/>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E713E922-0430-9F82-9032-EAADD2CCA8AC}"/>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244F086E-C1E0-4E83-323E-CEA89CB4DADD}"/>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grpSp>
        <p:nvGrpSpPr>
          <p:cNvPr id="2" name="组合 1">
            <a:extLst>
              <a:ext uri="{FF2B5EF4-FFF2-40B4-BE49-F238E27FC236}">
                <a16:creationId xmlns:a16="http://schemas.microsoft.com/office/drawing/2014/main" id="{02AF36A9-2CF8-E3D4-CE20-8C4B486A58C2}"/>
              </a:ext>
            </a:extLst>
          </p:cNvPr>
          <p:cNvGrpSpPr/>
          <p:nvPr/>
        </p:nvGrpSpPr>
        <p:grpSpPr>
          <a:xfrm>
            <a:off x="1768916" y="1536041"/>
            <a:ext cx="2191225" cy="4798535"/>
            <a:chOff x="4325741" y="1536041"/>
            <a:chExt cx="2191225" cy="4798535"/>
          </a:xfrm>
        </p:grpSpPr>
        <p:sp>
          <p:nvSpPr>
            <p:cNvPr id="7" name="矩形: 圆角 6">
              <a:extLst>
                <a:ext uri="{FF2B5EF4-FFF2-40B4-BE49-F238E27FC236}">
                  <a16:creationId xmlns:a16="http://schemas.microsoft.com/office/drawing/2014/main" id="{BD74267D-8BCC-574F-C63D-0021B1F4BA82}"/>
                </a:ext>
              </a:extLst>
            </p:cNvPr>
            <p:cNvSpPr/>
            <p:nvPr/>
          </p:nvSpPr>
          <p:spPr>
            <a:xfrm>
              <a:off x="4325741" y="1536041"/>
              <a:ext cx="2191225" cy="4377671"/>
            </a:xfrm>
            <a:prstGeom prst="roundRect">
              <a:avLst/>
            </a:prstGeom>
            <a:noFill/>
            <a:ln w="12700" cap="flat" cmpd="sng" algn="ctr">
              <a:solidFill>
                <a:srgbClr val="70AD47">
                  <a:lumMod val="60000"/>
                  <a:lumOff val="4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圆角 7">
              <a:extLst>
                <a:ext uri="{FF2B5EF4-FFF2-40B4-BE49-F238E27FC236}">
                  <a16:creationId xmlns:a16="http://schemas.microsoft.com/office/drawing/2014/main" id="{13A120A5-A0BD-E5CC-B882-F22FB89BCBDE}"/>
                </a:ext>
              </a:extLst>
            </p:cNvPr>
            <p:cNvSpPr/>
            <p:nvPr/>
          </p:nvSpPr>
          <p:spPr>
            <a:xfrm>
              <a:off x="4834178" y="2534480"/>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缺失情况</a:t>
              </a:r>
              <a:endPar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9" name="矩形: 圆角 8">
              <a:extLst>
                <a:ext uri="{FF2B5EF4-FFF2-40B4-BE49-F238E27FC236}">
                  <a16:creationId xmlns:a16="http://schemas.microsoft.com/office/drawing/2014/main" id="{675F66B4-5E8A-B067-64A5-E4B11E34385A}"/>
                </a:ext>
              </a:extLst>
            </p:cNvPr>
            <p:cNvSpPr/>
            <p:nvPr/>
          </p:nvSpPr>
          <p:spPr>
            <a:xfrm>
              <a:off x="4834178" y="1656901"/>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特征释义</a:t>
              </a:r>
            </a:p>
          </p:txBody>
        </p:sp>
        <p:cxnSp>
          <p:nvCxnSpPr>
            <p:cNvPr id="13" name="直接箭头连接符 12">
              <a:extLst>
                <a:ext uri="{FF2B5EF4-FFF2-40B4-BE49-F238E27FC236}">
                  <a16:creationId xmlns:a16="http://schemas.microsoft.com/office/drawing/2014/main" id="{5127271F-85B6-DB14-1FEA-45EF426CB6C7}"/>
                </a:ext>
              </a:extLst>
            </p:cNvPr>
            <p:cNvCxnSpPr>
              <a:cxnSpLocks/>
              <a:stCxn id="9" idx="2"/>
            </p:cNvCxnSpPr>
            <p:nvPr/>
          </p:nvCxnSpPr>
          <p:spPr>
            <a:xfrm flipH="1">
              <a:off x="5421352" y="2225841"/>
              <a:ext cx="1" cy="286607"/>
            </a:xfrm>
            <a:prstGeom prst="straightConnector1">
              <a:avLst/>
            </a:prstGeom>
            <a:noFill/>
            <a:ln w="6350" cap="flat" cmpd="sng" algn="ctr">
              <a:solidFill>
                <a:sysClr val="windowText" lastClr="000000"/>
              </a:solidFill>
              <a:prstDash val="solid"/>
              <a:miter lim="800000"/>
              <a:tailEnd type="triangle"/>
            </a:ln>
            <a:effectLst/>
          </p:spPr>
        </p:cxnSp>
        <p:sp>
          <p:nvSpPr>
            <p:cNvPr id="14" name="左大括号 13">
              <a:extLst>
                <a:ext uri="{FF2B5EF4-FFF2-40B4-BE49-F238E27FC236}">
                  <a16:creationId xmlns:a16="http://schemas.microsoft.com/office/drawing/2014/main" id="{76B512CD-58C9-23CC-08F6-D927D28904C5}"/>
                </a:ext>
              </a:extLst>
            </p:cNvPr>
            <p:cNvSpPr/>
            <p:nvPr/>
          </p:nvSpPr>
          <p:spPr>
            <a:xfrm rot="5400000">
              <a:off x="5237051" y="3381551"/>
              <a:ext cx="379531" cy="1588898"/>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05D88EE7-F2FD-DE6C-EB78-E7D946932422}"/>
                </a:ext>
              </a:extLst>
            </p:cNvPr>
            <p:cNvSpPr txBox="1"/>
            <p:nvPr/>
          </p:nvSpPr>
          <p:spPr>
            <a:xfrm>
              <a:off x="4766115" y="4317235"/>
              <a:ext cx="821059" cy="619978"/>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lang="en-US" altLang="zh-CN" sz="1200" kern="0" dirty="0">
                  <a:solidFill>
                    <a:prstClr val="black"/>
                  </a:solidFill>
                  <a:latin typeface="华文仿宋" panose="02010600040101010101" pitchFamily="2" charset="-122"/>
                  <a:ea typeface="华文仿宋" panose="02010600040101010101" pitchFamily="2" charset="-122"/>
                </a:rPr>
                <a:t>Far Price</a:t>
              </a:r>
            </a:p>
            <a:p>
              <a:pPr marL="0" marR="0" lvl="0" indent="0" defTabSz="4572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Near Price</a:t>
              </a:r>
              <a:endPar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cxnSp>
          <p:nvCxnSpPr>
            <p:cNvPr id="16" name="直接箭头连接符 15">
              <a:extLst>
                <a:ext uri="{FF2B5EF4-FFF2-40B4-BE49-F238E27FC236}">
                  <a16:creationId xmlns:a16="http://schemas.microsoft.com/office/drawing/2014/main" id="{68AE6EA9-8FB2-E337-12EA-43BC6FB0CD0E}"/>
                </a:ext>
              </a:extLst>
            </p:cNvPr>
            <p:cNvCxnSpPr>
              <a:cxnSpLocks/>
            </p:cNvCxnSpPr>
            <p:nvPr/>
          </p:nvCxnSpPr>
          <p:spPr>
            <a:xfrm flipH="1">
              <a:off x="5426817" y="3103420"/>
              <a:ext cx="1" cy="308474"/>
            </a:xfrm>
            <a:prstGeom prst="straightConnector1">
              <a:avLst/>
            </a:prstGeom>
            <a:noFill/>
            <a:ln w="6350" cap="flat" cmpd="sng" algn="ctr">
              <a:solidFill>
                <a:sysClr val="windowText" lastClr="000000"/>
              </a:solidFill>
              <a:prstDash val="solid"/>
              <a:miter lim="800000"/>
              <a:tailEnd type="triangle"/>
            </a:ln>
            <a:effectLst/>
          </p:spPr>
        </p:cxnSp>
        <p:sp>
          <p:nvSpPr>
            <p:cNvPr id="17" name="矩形: 圆角 16">
              <a:extLst>
                <a:ext uri="{FF2B5EF4-FFF2-40B4-BE49-F238E27FC236}">
                  <a16:creationId xmlns:a16="http://schemas.microsoft.com/office/drawing/2014/main" id="{F36C2F88-4442-9E24-BB9D-A4FB353D2398}"/>
                </a:ext>
              </a:extLst>
            </p:cNvPr>
            <p:cNvSpPr/>
            <p:nvPr/>
          </p:nvSpPr>
          <p:spPr>
            <a:xfrm>
              <a:off x="4834178" y="3421959"/>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分布</a:t>
              </a: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情况</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8" name="文本框 17">
              <a:extLst>
                <a:ext uri="{FF2B5EF4-FFF2-40B4-BE49-F238E27FC236}">
                  <a16:creationId xmlns:a16="http://schemas.microsoft.com/office/drawing/2014/main" id="{C3EB6A5F-1165-43C3-DE4D-3A0FACA5A3CC}"/>
                </a:ext>
              </a:extLst>
            </p:cNvPr>
            <p:cNvSpPr txBox="1"/>
            <p:nvPr/>
          </p:nvSpPr>
          <p:spPr>
            <a:xfrm>
              <a:off x="4918650" y="5996022"/>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数据探索</a:t>
              </a:r>
            </a:p>
          </p:txBody>
        </p:sp>
        <p:sp>
          <p:nvSpPr>
            <p:cNvPr id="19" name="矩形 18">
              <a:extLst>
                <a:ext uri="{FF2B5EF4-FFF2-40B4-BE49-F238E27FC236}">
                  <a16:creationId xmlns:a16="http://schemas.microsoft.com/office/drawing/2014/main" id="{B55B558C-B8B0-7D60-D02D-D4CE19995E9F}"/>
                </a:ext>
              </a:extLst>
            </p:cNvPr>
            <p:cNvSpPr/>
            <p:nvPr/>
          </p:nvSpPr>
          <p:spPr>
            <a:xfrm>
              <a:off x="4754740" y="4375484"/>
              <a:ext cx="1350748" cy="102431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AutoShape 2" descr="order book">
              <a:extLst>
                <a:ext uri="{FF2B5EF4-FFF2-40B4-BE49-F238E27FC236}">
                  <a16:creationId xmlns:a16="http://schemas.microsoft.com/office/drawing/2014/main" id="{EF193C3F-534F-8B85-FC04-AD9A58AC88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a:extLst>
                <a:ext uri="{FF2B5EF4-FFF2-40B4-BE49-F238E27FC236}">
                  <a16:creationId xmlns:a16="http://schemas.microsoft.com/office/drawing/2014/main" id="{52073138-1538-02CB-8DD2-1060BD5875CD}"/>
                </a:ext>
              </a:extLst>
            </p:cNvPr>
            <p:cNvSpPr txBox="1"/>
            <p:nvPr/>
          </p:nvSpPr>
          <p:spPr>
            <a:xfrm>
              <a:off x="4765404" y="4918889"/>
              <a:ext cx="962123" cy="342979"/>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离群值处理</a:t>
              </a:r>
            </a:p>
          </p:txBody>
        </p:sp>
      </p:grpSp>
      <p:pic>
        <p:nvPicPr>
          <p:cNvPr id="26" name="图片 25">
            <a:extLst>
              <a:ext uri="{FF2B5EF4-FFF2-40B4-BE49-F238E27FC236}">
                <a16:creationId xmlns:a16="http://schemas.microsoft.com/office/drawing/2014/main" id="{D55622E2-19AD-66B0-883D-FD5F887CA9AB}"/>
              </a:ext>
            </a:extLst>
          </p:cNvPr>
          <p:cNvPicPr>
            <a:picLocks noChangeAspect="1"/>
          </p:cNvPicPr>
          <p:nvPr/>
        </p:nvPicPr>
        <p:blipFill>
          <a:blip r:embed="rId2"/>
          <a:stretch>
            <a:fillRect/>
          </a:stretch>
        </p:blipFill>
        <p:spPr>
          <a:xfrm>
            <a:off x="4065445" y="1813035"/>
            <a:ext cx="4451146" cy="3748459"/>
          </a:xfrm>
          <a:prstGeom prst="rect">
            <a:avLst/>
          </a:prstGeom>
        </p:spPr>
      </p:pic>
      <p:pic>
        <p:nvPicPr>
          <p:cNvPr id="35" name="图片 34">
            <a:extLst>
              <a:ext uri="{FF2B5EF4-FFF2-40B4-BE49-F238E27FC236}">
                <a16:creationId xmlns:a16="http://schemas.microsoft.com/office/drawing/2014/main" id="{C543979E-A6EE-8DD9-7CA7-3565A295A32A}"/>
              </a:ext>
            </a:extLst>
          </p:cNvPr>
          <p:cNvPicPr>
            <a:picLocks noChangeAspect="1"/>
          </p:cNvPicPr>
          <p:nvPr/>
        </p:nvPicPr>
        <p:blipFill>
          <a:blip r:embed="rId3"/>
          <a:srcRect l="24978" b="30185"/>
          <a:stretch/>
        </p:blipFill>
        <p:spPr>
          <a:xfrm>
            <a:off x="8594626" y="1784469"/>
            <a:ext cx="3372540" cy="2581297"/>
          </a:xfrm>
          <a:prstGeom prst="rect">
            <a:avLst/>
          </a:prstGeom>
        </p:spPr>
      </p:pic>
      <p:sp>
        <p:nvSpPr>
          <p:cNvPr id="36" name="文本框 35">
            <a:extLst>
              <a:ext uri="{FF2B5EF4-FFF2-40B4-BE49-F238E27FC236}">
                <a16:creationId xmlns:a16="http://schemas.microsoft.com/office/drawing/2014/main" id="{C5377C8C-97E6-CB38-FD6D-E3C0A90DC1BB}"/>
              </a:ext>
            </a:extLst>
          </p:cNvPr>
          <p:cNvSpPr txBox="1"/>
          <p:nvPr/>
        </p:nvSpPr>
        <p:spPr>
          <a:xfrm>
            <a:off x="6860909" y="4984473"/>
            <a:ext cx="2831224" cy="338554"/>
          </a:xfrm>
          <a:prstGeom prst="rect">
            <a:avLst/>
          </a:prstGeom>
          <a:noFill/>
        </p:spPr>
        <p:txBody>
          <a:bodyPr wrap="none" rtlCol="0">
            <a:spAutoFit/>
          </a:body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Figure 1: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原始特征相关热力图</a:t>
            </a:r>
          </a:p>
        </p:txBody>
      </p:sp>
      <p:sp>
        <p:nvSpPr>
          <p:cNvPr id="22" name="文本占位符 1">
            <a:extLst>
              <a:ext uri="{FF2B5EF4-FFF2-40B4-BE49-F238E27FC236}">
                <a16:creationId xmlns:a16="http://schemas.microsoft.com/office/drawing/2014/main" id="{B61FD506-2CF1-48E8-49DB-84BFB646C105}"/>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数据探索</a:t>
            </a:r>
          </a:p>
        </p:txBody>
      </p:sp>
    </p:spTree>
    <p:extLst>
      <p:ext uri="{BB962C8B-B14F-4D97-AF65-F5344CB8AC3E}">
        <p14:creationId xmlns:p14="http://schemas.microsoft.com/office/powerpoint/2010/main" val="642552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6791A-BE8F-D979-C3CF-CEEDD6681EA6}"/>
            </a:ext>
          </a:extLst>
        </p:cNvPr>
        <p:cNvGrpSpPr/>
        <p:nvPr/>
      </p:nvGrpSpPr>
      <p:grpSpPr>
        <a:xfrm>
          <a:off x="0" y="0"/>
          <a:ext cx="0" cy="0"/>
          <a:chOff x="0" y="0"/>
          <a:chExt cx="0" cy="0"/>
        </a:xfrm>
      </p:grpSpPr>
      <p:sp>
        <p:nvSpPr>
          <p:cNvPr id="230" name="AutoShape 2" descr="order book">
            <a:extLst>
              <a:ext uri="{FF2B5EF4-FFF2-40B4-BE49-F238E27FC236}">
                <a16:creationId xmlns:a16="http://schemas.microsoft.com/office/drawing/2014/main" id="{CDA7A25D-123D-46E4-81F9-0D3859ED06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BE91E053-057C-DEC0-581D-DB516E21AA2E}"/>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437049E4-90C5-0BC4-3EF7-1E628501E881}"/>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56A4241E-6971-AC75-2CDB-61A36ADA7F42}"/>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02870DDC-E5AF-DDD1-4861-401EA3FDB532}"/>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0448DB8-E76A-01FA-A993-F6600D33C78D}"/>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7F60EF9-93C9-51A0-43A5-EEA9EFE4F40C}"/>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81343AD1-2533-4B46-01C1-E0C23BA519ED}"/>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E270BD73-2C53-34AA-B028-4FC01B9E24F7}"/>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089FDCA5-A15E-9FC7-B7AE-30CE530E24D9}"/>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435AC515-19BA-2FD9-400C-6CF6AD12993C}"/>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52057FEB-998F-D306-4DD9-E222321B1590}"/>
                </a:ext>
              </a:extLst>
            </p:cNvPr>
            <p:cNvSpPr/>
            <p:nvPr/>
          </p:nvSpPr>
          <p:spPr>
            <a:xfrm>
              <a:off x="479557" y="2648764"/>
              <a:ext cx="1087705" cy="513083"/>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53A5B117-94AE-D6BB-889B-78A24CCFDA3B}"/>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C9655222-5D07-836F-D743-1EBEE08F385A}"/>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FEFEFE"/>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FE953576-4645-B813-4719-D2A04B640AE3}"/>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562F96A8-C84D-0089-9661-E58CF681D914}"/>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grpSp>
        <p:nvGrpSpPr>
          <p:cNvPr id="2" name="组合 1">
            <a:extLst>
              <a:ext uri="{FF2B5EF4-FFF2-40B4-BE49-F238E27FC236}">
                <a16:creationId xmlns:a16="http://schemas.microsoft.com/office/drawing/2014/main" id="{FFA6F54D-0054-4BA7-3496-D461488E503B}"/>
              </a:ext>
            </a:extLst>
          </p:cNvPr>
          <p:cNvGrpSpPr/>
          <p:nvPr/>
        </p:nvGrpSpPr>
        <p:grpSpPr>
          <a:xfrm>
            <a:off x="1768916" y="1536041"/>
            <a:ext cx="2191225" cy="4798535"/>
            <a:chOff x="4325741" y="1536041"/>
            <a:chExt cx="2191225" cy="4798535"/>
          </a:xfrm>
        </p:grpSpPr>
        <p:sp>
          <p:nvSpPr>
            <p:cNvPr id="7" name="矩形: 圆角 6">
              <a:extLst>
                <a:ext uri="{FF2B5EF4-FFF2-40B4-BE49-F238E27FC236}">
                  <a16:creationId xmlns:a16="http://schemas.microsoft.com/office/drawing/2014/main" id="{E2B74BB4-2A26-C635-A550-7B17DEEC1DFC}"/>
                </a:ext>
              </a:extLst>
            </p:cNvPr>
            <p:cNvSpPr/>
            <p:nvPr/>
          </p:nvSpPr>
          <p:spPr>
            <a:xfrm>
              <a:off x="4325741" y="1536041"/>
              <a:ext cx="2191225" cy="4377671"/>
            </a:xfrm>
            <a:prstGeom prst="roundRect">
              <a:avLst/>
            </a:prstGeom>
            <a:noFill/>
            <a:ln w="12700" cap="flat" cmpd="sng" algn="ctr">
              <a:solidFill>
                <a:srgbClr val="70AD47">
                  <a:lumMod val="60000"/>
                  <a:lumOff val="4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圆角 7">
              <a:extLst>
                <a:ext uri="{FF2B5EF4-FFF2-40B4-BE49-F238E27FC236}">
                  <a16:creationId xmlns:a16="http://schemas.microsoft.com/office/drawing/2014/main" id="{E2A0EE46-E9BB-DC6A-5B64-2E544F75C6E9}"/>
                </a:ext>
              </a:extLst>
            </p:cNvPr>
            <p:cNvSpPr/>
            <p:nvPr/>
          </p:nvSpPr>
          <p:spPr>
            <a:xfrm>
              <a:off x="4834178" y="2534480"/>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缺失情况</a:t>
              </a:r>
              <a:endPar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9" name="矩形: 圆角 8">
              <a:extLst>
                <a:ext uri="{FF2B5EF4-FFF2-40B4-BE49-F238E27FC236}">
                  <a16:creationId xmlns:a16="http://schemas.microsoft.com/office/drawing/2014/main" id="{81999376-9307-D5D1-87E7-22D5C42E020A}"/>
                </a:ext>
              </a:extLst>
            </p:cNvPr>
            <p:cNvSpPr/>
            <p:nvPr/>
          </p:nvSpPr>
          <p:spPr>
            <a:xfrm>
              <a:off x="4834178" y="1656901"/>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特征释义</a:t>
              </a:r>
            </a:p>
          </p:txBody>
        </p:sp>
        <p:cxnSp>
          <p:nvCxnSpPr>
            <p:cNvPr id="13" name="直接箭头连接符 12">
              <a:extLst>
                <a:ext uri="{FF2B5EF4-FFF2-40B4-BE49-F238E27FC236}">
                  <a16:creationId xmlns:a16="http://schemas.microsoft.com/office/drawing/2014/main" id="{0D2A3C56-4390-3120-DC52-50CC8EAF7F6C}"/>
                </a:ext>
              </a:extLst>
            </p:cNvPr>
            <p:cNvCxnSpPr>
              <a:cxnSpLocks/>
              <a:stCxn id="9" idx="2"/>
            </p:cNvCxnSpPr>
            <p:nvPr/>
          </p:nvCxnSpPr>
          <p:spPr>
            <a:xfrm flipH="1">
              <a:off x="5421352" y="2225841"/>
              <a:ext cx="1" cy="286607"/>
            </a:xfrm>
            <a:prstGeom prst="straightConnector1">
              <a:avLst/>
            </a:prstGeom>
            <a:noFill/>
            <a:ln w="6350" cap="flat" cmpd="sng" algn="ctr">
              <a:solidFill>
                <a:sysClr val="windowText" lastClr="000000"/>
              </a:solidFill>
              <a:prstDash val="solid"/>
              <a:miter lim="800000"/>
              <a:tailEnd type="triangle"/>
            </a:ln>
            <a:effectLst/>
          </p:spPr>
        </p:cxnSp>
        <p:sp>
          <p:nvSpPr>
            <p:cNvPr id="14" name="左大括号 13">
              <a:extLst>
                <a:ext uri="{FF2B5EF4-FFF2-40B4-BE49-F238E27FC236}">
                  <a16:creationId xmlns:a16="http://schemas.microsoft.com/office/drawing/2014/main" id="{8F1118DC-0DF1-0EE2-AB93-D99ADFDF0523}"/>
                </a:ext>
              </a:extLst>
            </p:cNvPr>
            <p:cNvSpPr/>
            <p:nvPr/>
          </p:nvSpPr>
          <p:spPr>
            <a:xfrm rot="5400000">
              <a:off x="5237051" y="3381551"/>
              <a:ext cx="379531" cy="1588898"/>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0BE6AA19-73B5-4BDF-0311-3BCBF7623054}"/>
                </a:ext>
              </a:extLst>
            </p:cNvPr>
            <p:cNvSpPr txBox="1"/>
            <p:nvPr/>
          </p:nvSpPr>
          <p:spPr>
            <a:xfrm>
              <a:off x="4766115" y="4317235"/>
              <a:ext cx="821059" cy="619978"/>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lang="en-US" altLang="zh-CN" sz="1200" kern="0" dirty="0">
                  <a:solidFill>
                    <a:prstClr val="black"/>
                  </a:solidFill>
                  <a:latin typeface="华文仿宋" panose="02010600040101010101" pitchFamily="2" charset="-122"/>
                  <a:ea typeface="华文仿宋" panose="02010600040101010101" pitchFamily="2" charset="-122"/>
                </a:rPr>
                <a:t>Far Price</a:t>
              </a:r>
            </a:p>
            <a:p>
              <a:pPr marL="0" marR="0" lvl="0" indent="0" defTabSz="4572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Near Price</a:t>
              </a:r>
              <a:endPar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cxnSp>
          <p:nvCxnSpPr>
            <p:cNvPr id="16" name="直接箭头连接符 15">
              <a:extLst>
                <a:ext uri="{FF2B5EF4-FFF2-40B4-BE49-F238E27FC236}">
                  <a16:creationId xmlns:a16="http://schemas.microsoft.com/office/drawing/2014/main" id="{0D09E41A-3EEC-D136-B28C-DE0AF70951A5}"/>
                </a:ext>
              </a:extLst>
            </p:cNvPr>
            <p:cNvCxnSpPr>
              <a:cxnSpLocks/>
            </p:cNvCxnSpPr>
            <p:nvPr/>
          </p:nvCxnSpPr>
          <p:spPr>
            <a:xfrm flipH="1">
              <a:off x="5426817" y="3103420"/>
              <a:ext cx="1" cy="308474"/>
            </a:xfrm>
            <a:prstGeom prst="straightConnector1">
              <a:avLst/>
            </a:prstGeom>
            <a:noFill/>
            <a:ln w="6350" cap="flat" cmpd="sng" algn="ctr">
              <a:solidFill>
                <a:sysClr val="windowText" lastClr="000000"/>
              </a:solidFill>
              <a:prstDash val="solid"/>
              <a:miter lim="800000"/>
              <a:tailEnd type="triangle"/>
            </a:ln>
            <a:effectLst/>
          </p:spPr>
        </p:cxnSp>
        <p:sp>
          <p:nvSpPr>
            <p:cNvPr id="17" name="矩形: 圆角 16">
              <a:extLst>
                <a:ext uri="{FF2B5EF4-FFF2-40B4-BE49-F238E27FC236}">
                  <a16:creationId xmlns:a16="http://schemas.microsoft.com/office/drawing/2014/main" id="{7E97E5E9-44FD-0A0F-110F-3951527DD796}"/>
                </a:ext>
              </a:extLst>
            </p:cNvPr>
            <p:cNvSpPr/>
            <p:nvPr/>
          </p:nvSpPr>
          <p:spPr>
            <a:xfrm>
              <a:off x="4834178" y="3421959"/>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分布</a:t>
              </a: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情况</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8" name="文本框 17">
              <a:extLst>
                <a:ext uri="{FF2B5EF4-FFF2-40B4-BE49-F238E27FC236}">
                  <a16:creationId xmlns:a16="http://schemas.microsoft.com/office/drawing/2014/main" id="{E946100F-3E0B-BEEF-646C-72F207EFCF57}"/>
                </a:ext>
              </a:extLst>
            </p:cNvPr>
            <p:cNvSpPr txBox="1"/>
            <p:nvPr/>
          </p:nvSpPr>
          <p:spPr>
            <a:xfrm>
              <a:off x="4918650" y="5996022"/>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数据探索</a:t>
              </a:r>
            </a:p>
          </p:txBody>
        </p:sp>
        <p:sp>
          <p:nvSpPr>
            <p:cNvPr id="19" name="矩形 18">
              <a:extLst>
                <a:ext uri="{FF2B5EF4-FFF2-40B4-BE49-F238E27FC236}">
                  <a16:creationId xmlns:a16="http://schemas.microsoft.com/office/drawing/2014/main" id="{5A3D624E-AD17-F5E9-E9C6-46FCA61DE457}"/>
                </a:ext>
              </a:extLst>
            </p:cNvPr>
            <p:cNvSpPr/>
            <p:nvPr/>
          </p:nvSpPr>
          <p:spPr>
            <a:xfrm>
              <a:off x="4754740" y="4375484"/>
              <a:ext cx="1350748" cy="102431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AutoShape 2" descr="order book">
              <a:extLst>
                <a:ext uri="{FF2B5EF4-FFF2-40B4-BE49-F238E27FC236}">
                  <a16:creationId xmlns:a16="http://schemas.microsoft.com/office/drawing/2014/main" id="{5F10573E-53E5-3358-6EC8-80C74A61BF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a:extLst>
                <a:ext uri="{FF2B5EF4-FFF2-40B4-BE49-F238E27FC236}">
                  <a16:creationId xmlns:a16="http://schemas.microsoft.com/office/drawing/2014/main" id="{8942AD36-31BB-3A80-B686-2CB40EAA0E73}"/>
                </a:ext>
              </a:extLst>
            </p:cNvPr>
            <p:cNvSpPr txBox="1"/>
            <p:nvPr/>
          </p:nvSpPr>
          <p:spPr>
            <a:xfrm>
              <a:off x="4765404" y="4918889"/>
              <a:ext cx="962123" cy="342979"/>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离群值处理</a:t>
              </a:r>
            </a:p>
          </p:txBody>
        </p:sp>
      </p:grpSp>
      <p:pic>
        <p:nvPicPr>
          <p:cNvPr id="25" name="图片 24">
            <a:extLst>
              <a:ext uri="{FF2B5EF4-FFF2-40B4-BE49-F238E27FC236}">
                <a16:creationId xmlns:a16="http://schemas.microsoft.com/office/drawing/2014/main" id="{8841678F-AA82-14A3-2532-04C47ECE4EF9}"/>
              </a:ext>
            </a:extLst>
          </p:cNvPr>
          <p:cNvPicPr>
            <a:picLocks noChangeAspect="1"/>
          </p:cNvPicPr>
          <p:nvPr/>
        </p:nvPicPr>
        <p:blipFill>
          <a:blip r:embed="rId2"/>
          <a:stretch>
            <a:fillRect/>
          </a:stretch>
        </p:blipFill>
        <p:spPr>
          <a:xfrm>
            <a:off x="4104815" y="1454842"/>
            <a:ext cx="3592149" cy="4603058"/>
          </a:xfrm>
          <a:prstGeom prst="rect">
            <a:avLst/>
          </a:prstGeom>
        </p:spPr>
      </p:pic>
      <p:pic>
        <p:nvPicPr>
          <p:cNvPr id="24" name="图片 23">
            <a:extLst>
              <a:ext uri="{FF2B5EF4-FFF2-40B4-BE49-F238E27FC236}">
                <a16:creationId xmlns:a16="http://schemas.microsoft.com/office/drawing/2014/main" id="{852FAD59-A46A-FFA7-F09A-71FC1FED8633}"/>
              </a:ext>
            </a:extLst>
          </p:cNvPr>
          <p:cNvPicPr>
            <a:picLocks noChangeAspect="1"/>
          </p:cNvPicPr>
          <p:nvPr/>
        </p:nvPicPr>
        <p:blipFill>
          <a:blip r:embed="rId3"/>
          <a:stretch>
            <a:fillRect/>
          </a:stretch>
        </p:blipFill>
        <p:spPr>
          <a:xfrm>
            <a:off x="7952272" y="1431625"/>
            <a:ext cx="3620601" cy="4626276"/>
          </a:xfrm>
          <a:prstGeom prst="rect">
            <a:avLst/>
          </a:prstGeom>
        </p:spPr>
      </p:pic>
      <p:sp>
        <p:nvSpPr>
          <p:cNvPr id="26" name="文本框 25">
            <a:extLst>
              <a:ext uri="{FF2B5EF4-FFF2-40B4-BE49-F238E27FC236}">
                <a16:creationId xmlns:a16="http://schemas.microsoft.com/office/drawing/2014/main" id="{C5603DC9-0C1B-74C1-ED6B-DE53C6D355BA}"/>
              </a:ext>
            </a:extLst>
          </p:cNvPr>
          <p:cNvSpPr txBox="1"/>
          <p:nvPr/>
        </p:nvSpPr>
        <p:spPr>
          <a:xfrm>
            <a:off x="5687494" y="6057900"/>
            <a:ext cx="3783408" cy="338554"/>
          </a:xfrm>
          <a:prstGeom prst="rect">
            <a:avLst/>
          </a:prstGeom>
          <a:noFill/>
        </p:spPr>
        <p:txBody>
          <a:bodyPr wrap="none" rtlCol="0">
            <a:spAutoFit/>
          </a:body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Figure 2: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原始特征买卖方不平衡箱型图</a:t>
            </a:r>
          </a:p>
        </p:txBody>
      </p:sp>
      <p:sp>
        <p:nvSpPr>
          <p:cNvPr id="22" name="文本占位符 1">
            <a:extLst>
              <a:ext uri="{FF2B5EF4-FFF2-40B4-BE49-F238E27FC236}">
                <a16:creationId xmlns:a16="http://schemas.microsoft.com/office/drawing/2014/main" id="{03C60851-FC9D-0008-92CE-0E1D3C861240}"/>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数据探索</a:t>
            </a:r>
          </a:p>
        </p:txBody>
      </p:sp>
    </p:spTree>
    <p:extLst>
      <p:ext uri="{BB962C8B-B14F-4D97-AF65-F5344CB8AC3E}">
        <p14:creationId xmlns:p14="http://schemas.microsoft.com/office/powerpoint/2010/main" val="390323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334A7-DF7E-A28E-2CB3-CE35DBAACF82}"/>
            </a:ext>
          </a:extLst>
        </p:cNvPr>
        <p:cNvGrpSpPr/>
        <p:nvPr/>
      </p:nvGrpSpPr>
      <p:grpSpPr>
        <a:xfrm>
          <a:off x="0" y="0"/>
          <a:ext cx="0" cy="0"/>
          <a:chOff x="0" y="0"/>
          <a:chExt cx="0" cy="0"/>
        </a:xfrm>
      </p:grpSpPr>
      <p:grpSp>
        <p:nvGrpSpPr>
          <p:cNvPr id="34" name="组合 33">
            <a:extLst>
              <a:ext uri="{FF2B5EF4-FFF2-40B4-BE49-F238E27FC236}">
                <a16:creationId xmlns:a16="http://schemas.microsoft.com/office/drawing/2014/main" id="{819EA5CE-4EC6-9DC5-8271-243E8DD32E6E}"/>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B9AA1CEE-483A-15B8-19AE-29B3120ABF37}"/>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DBEF76CD-D5A1-D1CC-908C-9332C1047D99}"/>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41B7E5B4-565E-7052-58C0-2876F0E166F5}"/>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62504A5-85FB-0F4F-00A9-C6B2B254F2DA}"/>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107210B-88DE-A784-3C08-0CDB586104BF}"/>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470D4120-72A9-19FC-0532-BD129DCDB800}"/>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DAF50179-BF10-A6C6-41D1-ED66A763C62F}"/>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9DF3CE8E-D1A0-0086-F18F-5BD95617E575}"/>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A0889863-D26D-D43F-3984-3B7710CD0671}"/>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2B2CD505-4325-1C31-DD18-2991FCAB6BA3}"/>
                </a:ext>
              </a:extLst>
            </p:cNvPr>
            <p:cNvSpPr/>
            <p:nvPr/>
          </p:nvSpPr>
          <p:spPr>
            <a:xfrm>
              <a:off x="479557" y="3167114"/>
              <a:ext cx="1087705" cy="528077"/>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EFECF919-D4FE-4DEB-0994-E7BCA596A2BF}"/>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D3684ADD-103E-AB00-90FE-2A310B71A987}"/>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F2F265BF-D0E1-CFC7-E387-159AC98831A3}"/>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81677939-C4B2-081D-4EAA-B96DD40342BE}"/>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FEFEFE"/>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grpSp>
        <p:nvGrpSpPr>
          <p:cNvPr id="22" name="组合 21">
            <a:extLst>
              <a:ext uri="{FF2B5EF4-FFF2-40B4-BE49-F238E27FC236}">
                <a16:creationId xmlns:a16="http://schemas.microsoft.com/office/drawing/2014/main" id="{2960FA66-4533-4B6C-3D32-BD4DBEFC0749}"/>
              </a:ext>
            </a:extLst>
          </p:cNvPr>
          <p:cNvGrpSpPr/>
          <p:nvPr/>
        </p:nvGrpSpPr>
        <p:grpSpPr>
          <a:xfrm>
            <a:off x="1766169" y="1536041"/>
            <a:ext cx="2191225" cy="4767591"/>
            <a:chOff x="6873990" y="1536041"/>
            <a:chExt cx="2191225" cy="4767591"/>
          </a:xfrm>
        </p:grpSpPr>
        <p:sp>
          <p:nvSpPr>
            <p:cNvPr id="23" name="矩形: 圆角 22">
              <a:extLst>
                <a:ext uri="{FF2B5EF4-FFF2-40B4-BE49-F238E27FC236}">
                  <a16:creationId xmlns:a16="http://schemas.microsoft.com/office/drawing/2014/main" id="{7ED510AE-382A-847E-7245-7538D9FED1A0}"/>
                </a:ext>
              </a:extLst>
            </p:cNvPr>
            <p:cNvSpPr/>
            <p:nvPr/>
          </p:nvSpPr>
          <p:spPr>
            <a:xfrm>
              <a:off x="6873990" y="1536041"/>
              <a:ext cx="2191225" cy="4377671"/>
            </a:xfrm>
            <a:prstGeom prst="roundRect">
              <a:avLst/>
            </a:prstGeom>
            <a:noFill/>
            <a:ln w="12700" cap="flat" cmpd="sng" algn="ctr">
              <a:solidFill>
                <a:srgbClr val="4472C4">
                  <a:shade val="15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F2433C58-0921-C41F-1284-9016E57F705C}"/>
                </a:ext>
              </a:extLst>
            </p:cNvPr>
            <p:cNvSpPr txBox="1"/>
            <p:nvPr/>
          </p:nvSpPr>
          <p:spPr>
            <a:xfrm>
              <a:off x="7466048" y="5965078"/>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特征工程</a:t>
              </a:r>
            </a:p>
          </p:txBody>
        </p:sp>
        <p:sp>
          <p:nvSpPr>
            <p:cNvPr id="35" name="矩形: 圆角 34">
              <a:extLst>
                <a:ext uri="{FF2B5EF4-FFF2-40B4-BE49-F238E27FC236}">
                  <a16:creationId xmlns:a16="http://schemas.microsoft.com/office/drawing/2014/main" id="{3DB98753-D68E-DE53-28B5-0D3148F8E801}"/>
                </a:ext>
              </a:extLst>
            </p:cNvPr>
            <p:cNvSpPr/>
            <p:nvPr/>
          </p:nvSpPr>
          <p:spPr>
            <a:xfrm>
              <a:off x="6955006" y="1691495"/>
              <a:ext cx="330829" cy="874714"/>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市</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场</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相</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关</a:t>
              </a:r>
              <a:endParaRPr lang="en-US" altLang="zh-CN" sz="11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C88F297C-CFB3-B744-00E8-88735A238334}"/>
                </a:ext>
              </a:extLst>
            </p:cNvPr>
            <p:cNvSpPr/>
            <p:nvPr/>
          </p:nvSpPr>
          <p:spPr>
            <a:xfrm>
              <a:off x="7430073" y="1672690"/>
              <a:ext cx="1461477" cy="104275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逆向工程获取权重</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价格波动性</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短期收益率特征</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成交量特征</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价差特征</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lang="en-US" altLang="zh-CN" sz="1200" kern="0" dirty="0">
                  <a:latin typeface="仿宋" panose="02010609060101010101" pitchFamily="49" charset="-122"/>
                  <a:ea typeface="仿宋" panose="02010609060101010101" pitchFamily="49" charset="-122"/>
                </a:rPr>
                <a:t>……</a:t>
              </a:r>
              <a:endPar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p:txBody>
        </p:sp>
        <p:sp>
          <p:nvSpPr>
            <p:cNvPr id="37" name="左大括号 36">
              <a:extLst>
                <a:ext uri="{FF2B5EF4-FFF2-40B4-BE49-F238E27FC236}">
                  <a16:creationId xmlns:a16="http://schemas.microsoft.com/office/drawing/2014/main" id="{265B0B0D-1EF1-1850-186C-AE0EE6252473}"/>
                </a:ext>
              </a:extLst>
            </p:cNvPr>
            <p:cNvSpPr/>
            <p:nvPr/>
          </p:nvSpPr>
          <p:spPr>
            <a:xfrm>
              <a:off x="7285840" y="1632972"/>
              <a:ext cx="177634" cy="1107444"/>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cxnSp>
          <p:nvCxnSpPr>
            <p:cNvPr id="38" name="直接箭头连接符 37">
              <a:extLst>
                <a:ext uri="{FF2B5EF4-FFF2-40B4-BE49-F238E27FC236}">
                  <a16:creationId xmlns:a16="http://schemas.microsoft.com/office/drawing/2014/main" id="{B51B92FF-B003-96C8-6383-BE063E88E993}"/>
                </a:ext>
              </a:extLst>
            </p:cNvPr>
            <p:cNvCxnSpPr>
              <a:cxnSpLocks/>
            </p:cNvCxnSpPr>
            <p:nvPr/>
          </p:nvCxnSpPr>
          <p:spPr>
            <a:xfrm>
              <a:off x="7123747" y="2602730"/>
              <a:ext cx="0" cy="275371"/>
            </a:xfrm>
            <a:prstGeom prst="straightConnector1">
              <a:avLst/>
            </a:prstGeom>
            <a:noFill/>
            <a:ln w="6350" cap="flat" cmpd="sng" algn="ctr">
              <a:solidFill>
                <a:sysClr val="windowText" lastClr="000000"/>
              </a:solidFill>
              <a:prstDash val="solid"/>
              <a:miter lim="800000"/>
              <a:tailEnd type="triangle"/>
            </a:ln>
            <a:effectLst/>
          </p:spPr>
        </p:cxnSp>
        <p:sp>
          <p:nvSpPr>
            <p:cNvPr id="39" name="矩形: 圆角 38">
              <a:extLst>
                <a:ext uri="{FF2B5EF4-FFF2-40B4-BE49-F238E27FC236}">
                  <a16:creationId xmlns:a16="http://schemas.microsoft.com/office/drawing/2014/main" id="{185ADF2A-07FF-4EB0-1FB2-A8633F57E674}"/>
                </a:ext>
              </a:extLst>
            </p:cNvPr>
            <p:cNvSpPr/>
            <p:nvPr/>
          </p:nvSpPr>
          <p:spPr>
            <a:xfrm>
              <a:off x="6968680" y="2940635"/>
              <a:ext cx="330828" cy="878391"/>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截</a:t>
              </a:r>
              <a:endParaRPr lang="en-US" altLang="zh-CN"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面</a:t>
              </a:r>
              <a:endParaRPr lang="en-US" altLang="zh-CN"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特</a:t>
              </a:r>
              <a:endParaRPr lang="en-US" altLang="zh-CN"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征</a:t>
              </a:r>
              <a:endParaRPr lang="en-US" altLang="zh-CN"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0" name="左大括号 39">
              <a:extLst>
                <a:ext uri="{FF2B5EF4-FFF2-40B4-BE49-F238E27FC236}">
                  <a16:creationId xmlns:a16="http://schemas.microsoft.com/office/drawing/2014/main" id="{04532E64-B2D2-D3CF-F138-E5B70195A6FB}"/>
                </a:ext>
              </a:extLst>
            </p:cNvPr>
            <p:cNvSpPr/>
            <p:nvPr/>
          </p:nvSpPr>
          <p:spPr>
            <a:xfrm>
              <a:off x="7292489" y="2883643"/>
              <a:ext cx="170985" cy="1042750"/>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AA693B08-BF8B-8DCF-D1DB-5544DE4B0437}"/>
                </a:ext>
              </a:extLst>
            </p:cNvPr>
            <p:cNvSpPr/>
            <p:nvPr/>
          </p:nvSpPr>
          <p:spPr>
            <a:xfrm>
              <a:off x="7430073" y="2942289"/>
              <a:ext cx="1461477" cy="943336"/>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zh-CN" altLang="en-US" sz="1200" kern="0" dirty="0">
                  <a:latin typeface="仿宋" panose="02010609060101010101" pitchFamily="49" charset="-122"/>
                  <a:ea typeface="仿宋" panose="02010609060101010101" pitchFamily="49" charset="-122"/>
                </a:rPr>
                <a:t>五种价格相关特征</a:t>
              </a:r>
              <a:endParaRPr lang="en-US" altLang="zh-CN" sz="1200" kern="0" dirty="0">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收益率与趋势特征波动性特征</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流动性特征</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lang="en-US" altLang="zh-CN" sz="1200" kern="0" dirty="0">
                  <a:latin typeface="仿宋" panose="02010609060101010101" pitchFamily="49" charset="-122"/>
                  <a:ea typeface="仿宋" panose="02010609060101010101" pitchFamily="49" charset="-122"/>
                </a:rPr>
                <a:t>……</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p:txBody>
        </p:sp>
        <p:cxnSp>
          <p:nvCxnSpPr>
            <p:cNvPr id="42" name="直接箭头连接符 41">
              <a:extLst>
                <a:ext uri="{FF2B5EF4-FFF2-40B4-BE49-F238E27FC236}">
                  <a16:creationId xmlns:a16="http://schemas.microsoft.com/office/drawing/2014/main" id="{FC6BCF3F-2774-B4B3-050F-068CF8ACC577}"/>
                </a:ext>
              </a:extLst>
            </p:cNvPr>
            <p:cNvCxnSpPr>
              <a:cxnSpLocks/>
            </p:cNvCxnSpPr>
            <p:nvPr/>
          </p:nvCxnSpPr>
          <p:spPr>
            <a:xfrm>
              <a:off x="7132068" y="3872999"/>
              <a:ext cx="0" cy="275371"/>
            </a:xfrm>
            <a:prstGeom prst="straightConnector1">
              <a:avLst/>
            </a:prstGeom>
            <a:noFill/>
            <a:ln w="6350" cap="flat" cmpd="sng" algn="ctr">
              <a:solidFill>
                <a:sysClr val="windowText" lastClr="000000"/>
              </a:solidFill>
              <a:prstDash val="solid"/>
              <a:miter lim="800000"/>
              <a:tailEnd type="triangle"/>
            </a:ln>
            <a:effectLst/>
          </p:spPr>
        </p:cxnSp>
        <p:sp>
          <p:nvSpPr>
            <p:cNvPr id="43" name="矩形: 圆角 42">
              <a:extLst>
                <a:ext uri="{FF2B5EF4-FFF2-40B4-BE49-F238E27FC236}">
                  <a16:creationId xmlns:a16="http://schemas.microsoft.com/office/drawing/2014/main" id="{74F8A84F-83F7-472C-BA98-A04E91DEA546}"/>
                </a:ext>
              </a:extLst>
            </p:cNvPr>
            <p:cNvSpPr/>
            <p:nvPr/>
          </p:nvSpPr>
          <p:spPr>
            <a:xfrm>
              <a:off x="6977198" y="4214579"/>
              <a:ext cx="330828" cy="878391"/>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时序特征</a:t>
              </a:r>
              <a:endParaRPr lang="en-US" altLang="zh-CN"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44" name="左大括号 43">
              <a:extLst>
                <a:ext uri="{FF2B5EF4-FFF2-40B4-BE49-F238E27FC236}">
                  <a16:creationId xmlns:a16="http://schemas.microsoft.com/office/drawing/2014/main" id="{3D8B5A69-556B-D26E-6001-6084AC449E8C}"/>
                </a:ext>
              </a:extLst>
            </p:cNvPr>
            <p:cNvSpPr/>
            <p:nvPr/>
          </p:nvSpPr>
          <p:spPr>
            <a:xfrm>
              <a:off x="7292489" y="4128585"/>
              <a:ext cx="170985" cy="1042750"/>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45" name="矩形 44">
              <a:extLst>
                <a:ext uri="{FF2B5EF4-FFF2-40B4-BE49-F238E27FC236}">
                  <a16:creationId xmlns:a16="http://schemas.microsoft.com/office/drawing/2014/main" id="{53F192AC-FDF2-B96C-45DE-A65D2A397C99}"/>
                </a:ext>
              </a:extLst>
            </p:cNvPr>
            <p:cNvSpPr/>
            <p:nvPr/>
          </p:nvSpPr>
          <p:spPr>
            <a:xfrm>
              <a:off x="7422031" y="4168837"/>
              <a:ext cx="1461477" cy="984224"/>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altLang="zh-CN" sz="1200" kern="0" dirty="0">
                  <a:latin typeface="Times New Roman" panose="02020603050405020304" pitchFamily="18" charset="0"/>
                  <a:ea typeface="仿宋" panose="02010609060101010101" pitchFamily="49" charset="-122"/>
                  <a:cs typeface="Times New Roman" panose="02020603050405020304" pitchFamily="18" charset="0"/>
                </a:rPr>
                <a:t>RSI</a:t>
              </a:r>
            </a:p>
            <a:p>
              <a:pPr marL="0" marR="0" lvl="0" indent="0" defTabSz="457200" eaLnBrk="1" fontAlgn="auto" latinLnBrk="0" hangingPunct="1">
                <a:lnSpc>
                  <a:spcPct val="100000"/>
                </a:lnSpc>
                <a:spcBef>
                  <a:spcPts val="0"/>
                </a:spcBef>
                <a:spcAft>
                  <a:spcPts val="0"/>
                </a:spcAft>
                <a:buClrTx/>
                <a:buSzTx/>
                <a:buFontTx/>
                <a:buNone/>
                <a:tabLst/>
                <a:defRPr/>
              </a:pPr>
              <a:r>
                <a:rPr lang="zh-CN" altLang="en-US" sz="1200" kern="0" dirty="0">
                  <a:latin typeface="Times New Roman" panose="02020603050405020304" pitchFamily="18" charset="0"/>
                  <a:ea typeface="仿宋" panose="02010609060101010101" pitchFamily="49" charset="-122"/>
                  <a:cs typeface="Times New Roman" panose="02020603050405020304" pitchFamily="18" charset="0"/>
                </a:rPr>
                <a:t>布林带</a:t>
              </a:r>
              <a:endParaRPr lang="en-US" altLang="zh-CN" sz="1200" kern="0" dirty="0">
                <a:latin typeface="Times New Roman" panose="02020603050405020304" pitchFamily="18" charset="0"/>
                <a:ea typeface="仿宋" panose="02010609060101010101" pitchFamily="49"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Times New Roman" panose="02020603050405020304" pitchFamily="18" charset="0"/>
                  <a:ea typeface="仿宋" panose="02010609060101010101" pitchFamily="49" charset="-122"/>
                  <a:cs typeface="Times New Roman" panose="02020603050405020304" pitchFamily="18" charset="0"/>
                </a:rPr>
                <a:t>量价相关性特征</a:t>
              </a:r>
              <a:endParaRPr kumimoji="0" lang="en-US" altLang="zh-CN" sz="1200" b="0" i="0" u="none" strike="noStrike" kern="0" cap="none" spc="0" normalizeH="0" baseline="0" noProof="0" dirty="0">
                <a:ln>
                  <a:noFill/>
                </a:ln>
                <a:effectLst/>
                <a:uLnTx/>
                <a:uFillTx/>
                <a:latin typeface="Times New Roman" panose="02020603050405020304" pitchFamily="18" charset="0"/>
                <a:ea typeface="仿宋" panose="02010609060101010101" pitchFamily="49"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tabLst/>
                <a:defRPr/>
              </a:pPr>
              <a:r>
                <a:rPr lang="zh-CN" altLang="en-US" sz="1200" kern="0" dirty="0">
                  <a:latin typeface="Times New Roman" panose="02020603050405020304" pitchFamily="18" charset="0"/>
                  <a:ea typeface="仿宋" panose="02010609060101010101" pitchFamily="49" charset="-122"/>
                  <a:cs typeface="Times New Roman" panose="02020603050405020304" pitchFamily="18" charset="0"/>
                </a:rPr>
                <a:t>时间统计特征</a:t>
              </a:r>
              <a:endParaRPr lang="en-US" altLang="zh-CN" sz="1200" kern="0" dirty="0">
                <a:latin typeface="Times New Roman" panose="02020603050405020304" pitchFamily="18" charset="0"/>
                <a:ea typeface="仿宋" panose="02010609060101010101" pitchFamily="49"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Times New Roman" panose="02020603050405020304" pitchFamily="18" charset="0"/>
                  <a:ea typeface="仿宋" panose="02010609060101010101" pitchFamily="49" charset="-122"/>
                  <a:cs typeface="Times New Roman" panose="02020603050405020304" pitchFamily="18" charset="0"/>
                </a:rPr>
                <a:t>……</a:t>
              </a:r>
            </a:p>
          </p:txBody>
        </p:sp>
        <p:sp>
          <p:nvSpPr>
            <p:cNvPr id="46" name="箭头: 下 45">
              <a:extLst>
                <a:ext uri="{FF2B5EF4-FFF2-40B4-BE49-F238E27FC236}">
                  <a16:creationId xmlns:a16="http://schemas.microsoft.com/office/drawing/2014/main" id="{AF2F8D9B-B3BB-E219-D722-BAA2416C2997}"/>
                </a:ext>
              </a:extLst>
            </p:cNvPr>
            <p:cNvSpPr/>
            <p:nvPr/>
          </p:nvSpPr>
          <p:spPr>
            <a:xfrm>
              <a:off x="7625121" y="5191980"/>
              <a:ext cx="687256" cy="137486"/>
            </a:xfrm>
            <a:prstGeom prst="downArrow">
              <a:avLst/>
            </a:prstGeom>
            <a:solidFill>
              <a:srgbClr val="DEDD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20C36584-756F-5022-4D79-1D2CE1B61E9B}"/>
                </a:ext>
              </a:extLst>
            </p:cNvPr>
            <p:cNvSpPr/>
            <p:nvPr/>
          </p:nvSpPr>
          <p:spPr>
            <a:xfrm>
              <a:off x="7047200" y="5409151"/>
              <a:ext cx="1888396" cy="38010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429</a:t>
              </a:r>
              <a:r>
                <a:rPr lang="zh-CN" altLang="en-US"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9" name="文本框 48">
            <a:extLst>
              <a:ext uri="{FF2B5EF4-FFF2-40B4-BE49-F238E27FC236}">
                <a16:creationId xmlns:a16="http://schemas.microsoft.com/office/drawing/2014/main" id="{718D5424-48F6-6F91-AAF8-2014EA32359A}"/>
              </a:ext>
            </a:extLst>
          </p:cNvPr>
          <p:cNvSpPr txBox="1"/>
          <p:nvPr/>
        </p:nvSpPr>
        <p:spPr>
          <a:xfrm>
            <a:off x="4369244" y="1536041"/>
            <a:ext cx="7036411" cy="369332"/>
          </a:xfrm>
          <a:prstGeom prst="rect">
            <a:avLst/>
          </a:prstGeom>
          <a:noFill/>
        </p:spPr>
        <p:txBody>
          <a:bodyPr wrap="square">
            <a:spAutoFit/>
          </a:bodyPr>
          <a:lstStyle/>
          <a:p>
            <a:r>
              <a:rPr lang="zh-CN" altLang="en-US" b="0" i="0" dirty="0">
                <a:effectLst/>
                <a:latin typeface="楷体" panose="02010609060101010101" pitchFamily="49" charset="-122"/>
                <a:ea typeface="楷体" panose="02010609060101010101" pitchFamily="49" charset="-122"/>
              </a:rPr>
              <a:t>通过对股票和指数收益进行线性回归来重建综合指数的权重</a:t>
            </a:r>
            <a:endParaRPr lang="zh-CN" altLang="en-US" dirty="0">
              <a:latin typeface="楷体" panose="02010609060101010101" pitchFamily="49" charset="-122"/>
              <a:ea typeface="楷体" panose="02010609060101010101" pitchFamily="49" charset="-122"/>
            </a:endParaRPr>
          </a:p>
        </p:txBody>
      </p:sp>
      <p:graphicFrame>
        <p:nvGraphicFramePr>
          <p:cNvPr id="50" name="对象 49">
            <a:extLst>
              <a:ext uri="{FF2B5EF4-FFF2-40B4-BE49-F238E27FC236}">
                <a16:creationId xmlns:a16="http://schemas.microsoft.com/office/drawing/2014/main" id="{9E79D0F0-814E-14A7-8796-38520482ED4A}"/>
              </a:ext>
            </a:extLst>
          </p:cNvPr>
          <p:cNvGraphicFramePr>
            <a:graphicFrameLocks noChangeAspect="1"/>
          </p:cNvGraphicFramePr>
          <p:nvPr>
            <p:extLst>
              <p:ext uri="{D42A27DB-BD31-4B8C-83A1-F6EECF244321}">
                <p14:modId xmlns:p14="http://schemas.microsoft.com/office/powerpoint/2010/main" val="4199181801"/>
              </p:ext>
            </p:extLst>
          </p:nvPr>
        </p:nvGraphicFramePr>
        <p:xfrm>
          <a:off x="4441036" y="2224109"/>
          <a:ext cx="6169025" cy="676275"/>
        </p:xfrm>
        <a:graphic>
          <a:graphicData uri="http://schemas.openxmlformats.org/presentationml/2006/ole">
            <mc:AlternateContent xmlns:mc="http://schemas.openxmlformats.org/markup-compatibility/2006">
              <mc:Choice xmlns:v="urn:schemas-microsoft-com:vml" Requires="v">
                <p:oleObj name="AxMath" r:id="rId2" imgW="3084120" imgH="338760" progId="Equation.AxMath">
                  <p:embed/>
                </p:oleObj>
              </mc:Choice>
              <mc:Fallback>
                <p:oleObj name="AxMath" r:id="rId2" imgW="3084120" imgH="338760" progId="Equation.AxMath">
                  <p:embed/>
                  <p:pic>
                    <p:nvPicPr>
                      <p:cNvPr id="51" name="对象 50">
                        <a:extLst>
                          <a:ext uri="{FF2B5EF4-FFF2-40B4-BE49-F238E27FC236}">
                            <a16:creationId xmlns:a16="http://schemas.microsoft.com/office/drawing/2014/main" id="{9A8CDD02-E55F-31A1-BC19-440868BEF74D}"/>
                          </a:ext>
                        </a:extLst>
                      </p:cNvPr>
                      <p:cNvPicPr/>
                      <p:nvPr/>
                    </p:nvPicPr>
                    <p:blipFill>
                      <a:blip r:embed="rId3"/>
                      <a:stretch>
                        <a:fillRect/>
                      </a:stretch>
                    </p:blipFill>
                    <p:spPr>
                      <a:xfrm>
                        <a:off x="4441036" y="2224109"/>
                        <a:ext cx="6169025" cy="676275"/>
                      </a:xfrm>
                      <a:prstGeom prst="rect">
                        <a:avLst/>
                      </a:prstGeom>
                    </p:spPr>
                  </p:pic>
                </p:oleObj>
              </mc:Fallback>
            </mc:AlternateContent>
          </a:graphicData>
        </a:graphic>
      </p:graphicFrame>
      <p:sp>
        <p:nvSpPr>
          <p:cNvPr id="51" name="文本框 50">
            <a:extLst>
              <a:ext uri="{FF2B5EF4-FFF2-40B4-BE49-F238E27FC236}">
                <a16:creationId xmlns:a16="http://schemas.microsoft.com/office/drawing/2014/main" id="{A38AEAF6-0A9A-B296-A010-046FCEA5D4C5}"/>
              </a:ext>
            </a:extLst>
          </p:cNvPr>
          <p:cNvSpPr txBox="1"/>
          <p:nvPr/>
        </p:nvSpPr>
        <p:spPr>
          <a:xfrm>
            <a:off x="4484637" y="3162808"/>
            <a:ext cx="184731" cy="369332"/>
          </a:xfrm>
          <a:prstGeom prst="rect">
            <a:avLst/>
          </a:prstGeom>
          <a:noFill/>
        </p:spPr>
        <p:txBody>
          <a:bodyPr wrap="none" rtlCol="0">
            <a:spAutoFit/>
          </a:bodyPr>
          <a:lstStyle/>
          <a:p>
            <a:endParaRPr lang="zh-CN" altLang="en-US" dirty="0"/>
          </a:p>
        </p:txBody>
      </p:sp>
      <p:sp>
        <p:nvSpPr>
          <p:cNvPr id="52" name="文本框 51">
            <a:extLst>
              <a:ext uri="{FF2B5EF4-FFF2-40B4-BE49-F238E27FC236}">
                <a16:creationId xmlns:a16="http://schemas.microsoft.com/office/drawing/2014/main" id="{998A535F-3A7B-CEAE-EE41-D54B48DF83B9}"/>
              </a:ext>
            </a:extLst>
          </p:cNvPr>
          <p:cNvSpPr txBox="1"/>
          <p:nvPr/>
        </p:nvSpPr>
        <p:spPr>
          <a:xfrm>
            <a:off x="4441036" y="3116262"/>
            <a:ext cx="7036411" cy="203132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之后针对可能的因子进行生成，并进行算子操作</a:t>
            </a:r>
            <a:endParaRPr lang="en-US" altLang="zh-CN" dirty="0">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真实比赛中会涉及增量学习、在线学习</a:t>
            </a:r>
            <a:endParaRPr lang="en-US" altLang="zh-CN" dirty="0">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且</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kaggle</a:t>
            </a:r>
            <a:r>
              <a:rPr lang="zh-CN" altLang="en-US" dirty="0">
                <a:latin typeface="楷体" panose="02010609060101010101" pitchFamily="49" charset="-122"/>
                <a:ea typeface="楷体" panose="02010609060101010101" pitchFamily="49" charset="-122"/>
              </a:rPr>
              <a:t>比赛一般设置推理时长限制，因而特征列不宜过多</a:t>
            </a:r>
            <a:endParaRPr lang="en-US" altLang="zh-CN" dirty="0">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且由于练习性质，仅生成</a:t>
            </a:r>
            <a:r>
              <a:rPr lang="en-US" altLang="zh-CN" dirty="0">
                <a:latin typeface="Times New Roman" panose="02020603050405020304" pitchFamily="18" charset="0"/>
                <a:ea typeface="楷体" panose="02010609060101010101" pitchFamily="49" charset="-122"/>
                <a:cs typeface="Times New Roman" panose="02020603050405020304" pitchFamily="18" charset="0"/>
              </a:rPr>
              <a:t>429</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列，目前数据规模</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5237980×429</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endParaRPr lang="zh-CN" altLang="en-US" dirty="0">
              <a:latin typeface="楷体" panose="02010609060101010101" pitchFamily="49" charset="-122"/>
              <a:ea typeface="楷体" panose="02010609060101010101" pitchFamily="49" charset="-122"/>
            </a:endParaRPr>
          </a:p>
        </p:txBody>
      </p:sp>
      <p:sp>
        <p:nvSpPr>
          <p:cNvPr id="2" name="文本占位符 2">
            <a:extLst>
              <a:ext uri="{FF2B5EF4-FFF2-40B4-BE49-F238E27FC236}">
                <a16:creationId xmlns:a16="http://schemas.microsoft.com/office/drawing/2014/main" id="{78512A42-74C2-58A1-1EAF-B54BD2F7C0BE}"/>
              </a:ext>
            </a:extLst>
          </p:cNvPr>
          <p:cNvSpPr txBox="1">
            <a:spLocks/>
          </p:cNvSpPr>
          <p:nvPr/>
        </p:nvSpPr>
        <p:spPr>
          <a:xfrm>
            <a:off x="1550784" y="6465589"/>
            <a:ext cx="9790316"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资料来源：</a:t>
            </a:r>
            <a:r>
              <a:rPr kumimoji="0" lang="en-US" altLang="zh-CN" sz="14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Optiver</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2023 Trading at Close</a:t>
            </a:r>
            <a:r>
              <a:rPr lang="zh-CN" altLang="en-US" dirty="0">
                <a:solidFill>
                  <a:sysClr val="windowText" lastClr="000000"/>
                </a:solidFill>
              </a:rPr>
              <a:t> </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hlinkClick r:id="rId4"/>
              </a:rPr>
              <a:t>https://www.kaggle.com/competitions/optiver-trading-at-the-close/overview</a:t>
            </a:r>
            <a:endPar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占位符 1">
            <a:extLst>
              <a:ext uri="{FF2B5EF4-FFF2-40B4-BE49-F238E27FC236}">
                <a16:creationId xmlns:a16="http://schemas.microsoft.com/office/drawing/2014/main" id="{C33A4177-205E-4F8D-51BF-7B75081D847E}"/>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特征工程</a:t>
            </a:r>
          </a:p>
        </p:txBody>
      </p:sp>
    </p:spTree>
    <p:extLst>
      <p:ext uri="{BB962C8B-B14F-4D97-AF65-F5344CB8AC3E}">
        <p14:creationId xmlns:p14="http://schemas.microsoft.com/office/powerpoint/2010/main" val="3361642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C3475-64E2-2F82-9DB5-3F46F999232C}"/>
            </a:ext>
          </a:extLst>
        </p:cNvPr>
        <p:cNvGrpSpPr/>
        <p:nvPr/>
      </p:nvGrpSpPr>
      <p:grpSpPr>
        <a:xfrm>
          <a:off x="0" y="0"/>
          <a:ext cx="0" cy="0"/>
          <a:chOff x="0" y="0"/>
          <a:chExt cx="0" cy="0"/>
        </a:xfrm>
      </p:grpSpPr>
      <p:grpSp>
        <p:nvGrpSpPr>
          <p:cNvPr id="34" name="组合 33">
            <a:extLst>
              <a:ext uri="{FF2B5EF4-FFF2-40B4-BE49-F238E27FC236}">
                <a16:creationId xmlns:a16="http://schemas.microsoft.com/office/drawing/2014/main" id="{840398F1-CC36-2775-3A12-72193B06DF1C}"/>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C1F8FF0F-AB33-ED8D-3D06-4446B58E6E23}"/>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4760CF70-C9C5-EADA-3D40-2EAD5EFB293F}"/>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76716733-7F32-05C2-3108-666E56E1C3EB}"/>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2981EF6-75ED-1B07-A07E-737FE8F9BDA0}"/>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50B2912-C43E-4E7E-7F66-CE569A51A140}"/>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4207BD26-461D-FD68-4D9E-403211E4D4DF}"/>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A0F5D119-AB03-4196-690E-61FECFEBCC45}"/>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CA3EBC92-5013-277A-A207-99742BD77BED}"/>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669C0FA6-58FE-1728-A683-84500CABA555}"/>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5EEB1CFE-E12E-7831-5A3B-52832BD48362}"/>
                </a:ext>
              </a:extLst>
            </p:cNvPr>
            <p:cNvSpPr/>
            <p:nvPr/>
          </p:nvSpPr>
          <p:spPr>
            <a:xfrm>
              <a:off x="479557" y="3167114"/>
              <a:ext cx="1087705" cy="528077"/>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7175A6DD-3026-58D5-8C22-1AF291D5C7B3}"/>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029230AD-2233-37AB-2471-F090D0B7E2FE}"/>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E96D2551-0698-30D4-886D-5DBBC5A3F105}"/>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7A180DEF-A2CA-A6CF-1FC1-76A3FD16C4B5}"/>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FEFEFE"/>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grpSp>
        <p:nvGrpSpPr>
          <p:cNvPr id="69" name="组合 68">
            <a:extLst>
              <a:ext uri="{FF2B5EF4-FFF2-40B4-BE49-F238E27FC236}">
                <a16:creationId xmlns:a16="http://schemas.microsoft.com/office/drawing/2014/main" id="{EA371C28-EB59-DCA4-178A-234E899BF125}"/>
              </a:ext>
            </a:extLst>
          </p:cNvPr>
          <p:cNvGrpSpPr/>
          <p:nvPr/>
        </p:nvGrpSpPr>
        <p:grpSpPr>
          <a:xfrm>
            <a:off x="1775067" y="1536041"/>
            <a:ext cx="2191225" cy="4761766"/>
            <a:chOff x="1775067" y="1536041"/>
            <a:chExt cx="2191225" cy="4761766"/>
          </a:xfrm>
        </p:grpSpPr>
        <p:sp>
          <p:nvSpPr>
            <p:cNvPr id="2" name="矩形: 圆角 1">
              <a:extLst>
                <a:ext uri="{FF2B5EF4-FFF2-40B4-BE49-F238E27FC236}">
                  <a16:creationId xmlns:a16="http://schemas.microsoft.com/office/drawing/2014/main" id="{B478AF0F-DAF1-5EAE-A9A2-1AB5E0F4A7F8}"/>
                </a:ext>
              </a:extLst>
            </p:cNvPr>
            <p:cNvSpPr/>
            <p:nvPr/>
          </p:nvSpPr>
          <p:spPr>
            <a:xfrm>
              <a:off x="1775067" y="1536041"/>
              <a:ext cx="2191225" cy="4377671"/>
            </a:xfrm>
            <a:prstGeom prst="roundRect">
              <a:avLst/>
            </a:prstGeom>
            <a:noFill/>
            <a:ln w="12700" cap="flat" cmpd="sng" algn="ctr">
              <a:solidFill>
                <a:srgbClr val="4472C4">
                  <a:shade val="15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8FC0E50B-C3B2-D700-ABA0-E9C3D27D8B49}"/>
                </a:ext>
              </a:extLst>
            </p:cNvPr>
            <p:cNvSpPr txBox="1"/>
            <p:nvPr/>
          </p:nvSpPr>
          <p:spPr>
            <a:xfrm>
              <a:off x="2359318" y="5959253"/>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模型预测</a:t>
              </a:r>
            </a:p>
          </p:txBody>
        </p:sp>
        <p:sp>
          <p:nvSpPr>
            <p:cNvPr id="8" name="矩形: 圆角 7">
              <a:extLst>
                <a:ext uri="{FF2B5EF4-FFF2-40B4-BE49-F238E27FC236}">
                  <a16:creationId xmlns:a16="http://schemas.microsoft.com/office/drawing/2014/main" id="{233A1ED7-919E-8735-0E5D-91B9C7829B3C}"/>
                </a:ext>
              </a:extLst>
            </p:cNvPr>
            <p:cNvSpPr/>
            <p:nvPr/>
          </p:nvSpPr>
          <p:spPr>
            <a:xfrm>
              <a:off x="1997713" y="1672691"/>
              <a:ext cx="1782204" cy="59404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LGBM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特征重要性筛选</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348</a:t>
              </a:r>
              <a:r>
                <a:rPr lang="zh-CN" altLang="en-US"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特征</a:t>
              </a:r>
              <a:endParaRPr kumimoji="0" lang="zh-CN" altLang="en-US" sz="105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9" name="矩形: 圆角 8">
              <a:extLst>
                <a:ext uri="{FF2B5EF4-FFF2-40B4-BE49-F238E27FC236}">
                  <a16:creationId xmlns:a16="http://schemas.microsoft.com/office/drawing/2014/main" id="{C96BCAAB-ECED-7073-E3CE-BC033A5CEB63}"/>
                </a:ext>
              </a:extLst>
            </p:cNvPr>
            <p:cNvSpPr/>
            <p:nvPr/>
          </p:nvSpPr>
          <p:spPr>
            <a:xfrm>
              <a:off x="1997714" y="4699041"/>
              <a:ext cx="1782204" cy="985877"/>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Master:</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2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Ma</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rket-Guided </a:t>
              </a:r>
              <a:r>
                <a:rPr lang="en-US" altLang="zh-CN" sz="12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S</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tock </a:t>
              </a:r>
              <a:r>
                <a:rPr lang="en-US" altLang="zh-CN" sz="1200" b="1"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1200"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ransform</a:t>
              </a:r>
              <a:r>
                <a:rPr lang="en-US" altLang="zh-CN" sz="1200" b="1"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ER</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 for Stock Price Forecasting</a:t>
              </a:r>
              <a:endParaRPr kumimoji="0" lang="zh-CN"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13715971-6225-AC34-AF9F-1901BF87CFB4}"/>
                </a:ext>
              </a:extLst>
            </p:cNvPr>
            <p:cNvSpPr/>
            <p:nvPr/>
          </p:nvSpPr>
          <p:spPr>
            <a:xfrm>
              <a:off x="1997713" y="2623842"/>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PCA</a:t>
              </a:r>
              <a:r>
                <a:rPr lang="zh-CN" altLang="en-US"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降维</a:t>
              </a:r>
              <a:endPar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方差解释力度</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115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圆角 13">
              <a:extLst>
                <a:ext uri="{FF2B5EF4-FFF2-40B4-BE49-F238E27FC236}">
                  <a16:creationId xmlns:a16="http://schemas.microsoft.com/office/drawing/2014/main" id="{DCA09EA4-3E25-C077-B79F-92EDEB22820E}"/>
                </a:ext>
              </a:extLst>
            </p:cNvPr>
            <p:cNvSpPr/>
            <p:nvPr/>
          </p:nvSpPr>
          <p:spPr>
            <a:xfrm>
              <a:off x="1997713" y="3691753"/>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Lasso</a:t>
              </a: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针对剩余主成分</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进行二次筛选</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374149F5-4C9F-995B-FE03-60315ED5E455}"/>
                </a:ext>
              </a:extLst>
            </p:cNvPr>
            <p:cNvCxnSpPr>
              <a:cxnSpLocks/>
              <a:stCxn id="14" idx="2"/>
              <a:endCxn id="9" idx="0"/>
            </p:cNvCxnSpPr>
            <p:nvPr/>
          </p:nvCxnSpPr>
          <p:spPr>
            <a:xfrm>
              <a:off x="2888815" y="4392791"/>
              <a:ext cx="1" cy="306250"/>
            </a:xfrm>
            <a:prstGeom prst="straightConnector1">
              <a:avLst/>
            </a:prstGeom>
            <a:noFill/>
            <a:ln w="6350" cap="flat" cmpd="sng" algn="ctr">
              <a:solidFill>
                <a:sysClr val="windowText" lastClr="000000"/>
              </a:solidFill>
              <a:prstDash val="solid"/>
              <a:miter lim="800000"/>
              <a:tailEnd type="triangle"/>
            </a:ln>
            <a:effectLst/>
          </p:spPr>
        </p:cxnSp>
        <p:sp>
          <p:nvSpPr>
            <p:cNvPr id="16" name="加号 15">
              <a:extLst>
                <a:ext uri="{FF2B5EF4-FFF2-40B4-BE49-F238E27FC236}">
                  <a16:creationId xmlns:a16="http://schemas.microsoft.com/office/drawing/2014/main" id="{58C6CDB5-8820-9C02-AEEF-9FF3DFA16783}"/>
                </a:ext>
              </a:extLst>
            </p:cNvPr>
            <p:cNvSpPr/>
            <p:nvPr/>
          </p:nvSpPr>
          <p:spPr>
            <a:xfrm>
              <a:off x="2772331" y="2343289"/>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加号 16">
              <a:extLst>
                <a:ext uri="{FF2B5EF4-FFF2-40B4-BE49-F238E27FC236}">
                  <a16:creationId xmlns:a16="http://schemas.microsoft.com/office/drawing/2014/main" id="{3349DD36-BB78-5D67-61AB-E8E85E0F6AA8}"/>
                </a:ext>
              </a:extLst>
            </p:cNvPr>
            <p:cNvSpPr/>
            <p:nvPr/>
          </p:nvSpPr>
          <p:spPr>
            <a:xfrm>
              <a:off x="2778157" y="3388147"/>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D98D4F05-9AC9-BC0E-FC51-82B91CD39413}"/>
              </a:ext>
            </a:extLst>
          </p:cNvPr>
          <p:cNvSpPr txBox="1"/>
          <p:nvPr/>
        </p:nvSpPr>
        <p:spPr>
          <a:xfrm>
            <a:off x="4017092" y="1672691"/>
            <a:ext cx="1961423" cy="369332"/>
          </a:xfrm>
          <a:prstGeom prst="rect">
            <a:avLst/>
          </a:prstGeom>
          <a:noFill/>
          <a:ln>
            <a:solidFill>
              <a:srgbClr val="F35A4A"/>
            </a:solidFill>
            <a:prstDash val="dash"/>
          </a:ln>
        </p:spPr>
        <p:txBody>
          <a:bodyPr wrap="square" rtlCol="0">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5237980*0.8</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429</a:t>
            </a:r>
            <a:endParaRPr lang="zh-CN" altLang="en-US" dirty="0">
              <a:latin typeface="Times New Roman" panose="02020603050405020304" pitchFamily="18" charset="0"/>
              <a:cs typeface="Times New Roman" panose="02020603050405020304" pitchFamily="18" charset="0"/>
            </a:endParaRPr>
          </a:p>
        </p:txBody>
      </p:sp>
      <p:sp>
        <p:nvSpPr>
          <p:cNvPr id="19" name="矩形: 圆角 18">
            <a:extLst>
              <a:ext uri="{FF2B5EF4-FFF2-40B4-BE49-F238E27FC236}">
                <a16:creationId xmlns:a16="http://schemas.microsoft.com/office/drawing/2014/main" id="{F4E85158-89A1-7EC4-A4E3-16E8CDE42653}"/>
              </a:ext>
            </a:extLst>
          </p:cNvPr>
          <p:cNvSpPr/>
          <p:nvPr/>
        </p:nvSpPr>
        <p:spPr>
          <a:xfrm>
            <a:off x="7096432" y="1467699"/>
            <a:ext cx="1782204" cy="686682"/>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基于信息增益进行特征重要性筛选</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348</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0" name="箭头: 燕尾形 19">
            <a:extLst>
              <a:ext uri="{FF2B5EF4-FFF2-40B4-BE49-F238E27FC236}">
                <a16:creationId xmlns:a16="http://schemas.microsoft.com/office/drawing/2014/main" id="{7BAA3881-039D-5BD7-69D2-0418F6D11C85}"/>
              </a:ext>
            </a:extLst>
          </p:cNvPr>
          <p:cNvSpPr/>
          <p:nvPr/>
        </p:nvSpPr>
        <p:spPr>
          <a:xfrm>
            <a:off x="6026111" y="1611870"/>
            <a:ext cx="933814" cy="491793"/>
          </a:xfrm>
          <a:prstGeom prst="notchedRightArrow">
            <a:avLst/>
          </a:prstGeom>
          <a:noFill/>
          <a:ln>
            <a:solidFill>
              <a:srgbClr val="F35A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LGBM</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9C34A276-9424-BB34-811A-2E4B38598D2A}"/>
              </a:ext>
            </a:extLst>
          </p:cNvPr>
          <p:cNvSpPr txBox="1"/>
          <p:nvPr/>
        </p:nvSpPr>
        <p:spPr>
          <a:xfrm>
            <a:off x="8939605" y="1511310"/>
            <a:ext cx="2954656" cy="830997"/>
          </a:xfrm>
          <a:prstGeom prst="rect">
            <a:avLst/>
          </a:prstGeom>
          <a:noFill/>
        </p:spPr>
        <p:txBody>
          <a:bodyPr wrap="none" rtlCol="0">
            <a:spAutoFit/>
          </a:bodyPr>
          <a:lstStyle/>
          <a:p>
            <a:pPr algn="ctr"/>
            <a:r>
              <a:rPr lang="zh-CN" altLang="en-US" sz="1600" dirty="0">
                <a:latin typeface="楷体" panose="02010609060101010101" pitchFamily="49" charset="-122"/>
                <a:ea typeface="楷体" panose="02010609060101010101" pitchFamily="49" charset="-122"/>
              </a:rPr>
              <a:t>基于方差最大原则，</a:t>
            </a:r>
            <a:endParaRPr lang="en-US" altLang="zh-CN" sz="1600" dirty="0">
              <a:latin typeface="楷体" panose="02010609060101010101" pitchFamily="49" charset="-122"/>
              <a:ea typeface="楷体" panose="02010609060101010101" pitchFamily="49" charset="-122"/>
            </a:endParaRPr>
          </a:p>
          <a:p>
            <a:pPr algn="ctr"/>
            <a:r>
              <a:rPr lang="zh-CN" altLang="en-US" sz="1600" dirty="0">
                <a:latin typeface="楷体" panose="02010609060101010101" pitchFamily="49" charset="-122"/>
                <a:ea typeface="楷体" panose="02010609060101010101" pitchFamily="49" charset="-122"/>
              </a:rPr>
              <a:t>树的每次分裂所使用特征</a:t>
            </a:r>
            <a:endParaRPr lang="en-US" altLang="zh-CN" sz="1600" dirty="0">
              <a:latin typeface="楷体" panose="02010609060101010101" pitchFamily="49" charset="-122"/>
              <a:ea typeface="楷体" panose="02010609060101010101" pitchFamily="49" charset="-122"/>
            </a:endParaRPr>
          </a:p>
          <a:p>
            <a:pPr algn="ctr"/>
            <a:r>
              <a:rPr lang="zh-CN" altLang="en-US" sz="1600" dirty="0">
                <a:latin typeface="楷体" panose="02010609060101010101" pitchFamily="49" charset="-122"/>
                <a:ea typeface="楷体" panose="02010609060101010101" pitchFamily="49" charset="-122"/>
              </a:rPr>
              <a:t>导致交叉熵损失函数的下降值</a:t>
            </a:r>
          </a:p>
        </p:txBody>
      </p:sp>
      <p:sp>
        <p:nvSpPr>
          <p:cNvPr id="24" name="箭头: 燕尾形 23">
            <a:extLst>
              <a:ext uri="{FF2B5EF4-FFF2-40B4-BE49-F238E27FC236}">
                <a16:creationId xmlns:a16="http://schemas.microsoft.com/office/drawing/2014/main" id="{1503F2E3-1635-CF9A-554B-B438D22C882E}"/>
              </a:ext>
            </a:extLst>
          </p:cNvPr>
          <p:cNvSpPr/>
          <p:nvPr/>
        </p:nvSpPr>
        <p:spPr>
          <a:xfrm rot="5400000">
            <a:off x="9118538" y="3093674"/>
            <a:ext cx="719981" cy="437445"/>
          </a:xfrm>
          <a:prstGeom prst="notchedRightArrow">
            <a:avLst/>
          </a:prstGeom>
          <a:noFill/>
          <a:ln>
            <a:solidFill>
              <a:srgbClr val="F35A4A"/>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PCA</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C297CC6F-CD3C-94EB-2F2F-3D4E7712F024}"/>
              </a:ext>
            </a:extLst>
          </p:cNvPr>
          <p:cNvSpPr txBox="1"/>
          <p:nvPr/>
        </p:nvSpPr>
        <p:spPr>
          <a:xfrm>
            <a:off x="6959926" y="1344181"/>
            <a:ext cx="4911454" cy="1477328"/>
          </a:xfrm>
          <a:prstGeom prst="rect">
            <a:avLst/>
          </a:prstGeom>
          <a:noFill/>
          <a:ln>
            <a:solidFill>
              <a:srgbClr val="F35A4A"/>
            </a:solidFill>
            <a:prstDash val="dash"/>
          </a:ln>
        </p:spPr>
        <p:txBody>
          <a:bodyPr wrap="square" rtlCol="0">
            <a:spAutoFit/>
          </a:bodyPr>
          <a:lstStyle/>
          <a:p>
            <a:endParaRPr lang="en-US" altLang="zh-CN" b="0" i="0" dirty="0">
              <a:solidFill>
                <a:srgbClr val="292929"/>
              </a:solidFill>
              <a:effectLst/>
              <a:latin typeface="Times New Roman" panose="02020603050405020304" pitchFamily="18" charset="0"/>
              <a:cs typeface="Times New Roman" panose="02020603050405020304" pitchFamily="18" charset="0"/>
            </a:endParaRPr>
          </a:p>
          <a:p>
            <a:endParaRPr lang="en-US" altLang="zh-CN" dirty="0">
              <a:solidFill>
                <a:srgbClr val="292929"/>
              </a:solidFill>
              <a:latin typeface="Times New Roman" panose="02020603050405020304" pitchFamily="18" charset="0"/>
              <a:cs typeface="Times New Roman" panose="02020603050405020304" pitchFamily="18" charset="0"/>
            </a:endParaRPr>
          </a:p>
          <a:p>
            <a:endParaRPr lang="en-US" altLang="zh-CN" b="0" i="0" dirty="0">
              <a:solidFill>
                <a:srgbClr val="292929"/>
              </a:solidFill>
              <a:effectLst/>
              <a:latin typeface="Times New Roman" panose="02020603050405020304" pitchFamily="18" charset="0"/>
              <a:cs typeface="Times New Roman" panose="02020603050405020304" pitchFamily="18" charset="0"/>
            </a:endParaRPr>
          </a:p>
          <a:p>
            <a:endParaRPr lang="en-US" altLang="zh-CN" dirty="0">
              <a:solidFill>
                <a:srgbClr val="292929"/>
              </a:solidFill>
              <a:latin typeface="Times New Roman" panose="02020603050405020304" pitchFamily="18" charset="0"/>
              <a:cs typeface="Times New Roman" panose="02020603050405020304" pitchFamily="18" charset="0"/>
            </a:endParaRPr>
          </a:p>
          <a:p>
            <a:pPr algn="ctr"/>
            <a:r>
              <a:rPr lang="en-US" altLang="zh-CN" b="0" i="0" dirty="0">
                <a:solidFill>
                  <a:srgbClr val="292929"/>
                </a:solidFill>
                <a:effectLst/>
                <a:latin typeface="Times New Roman" panose="02020603050405020304" pitchFamily="18" charset="0"/>
                <a:cs typeface="Times New Roman" panose="02020603050405020304" pitchFamily="18" charset="0"/>
              </a:rPr>
              <a:t>5237980*0.8</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348</a:t>
            </a:r>
            <a:endParaRPr lang="zh-CN" altLang="en-US" dirty="0">
              <a:latin typeface="Times New Roman" panose="02020603050405020304" pitchFamily="18" charset="0"/>
              <a:cs typeface="Times New Roman" panose="02020603050405020304" pitchFamily="18" charset="0"/>
            </a:endParaRPr>
          </a:p>
        </p:txBody>
      </p:sp>
      <p:sp>
        <p:nvSpPr>
          <p:cNvPr id="48" name="矩形: 圆角 47">
            <a:extLst>
              <a:ext uri="{FF2B5EF4-FFF2-40B4-BE49-F238E27FC236}">
                <a16:creationId xmlns:a16="http://schemas.microsoft.com/office/drawing/2014/main" id="{D1FB5DB2-02DA-7A9D-BD48-83046AE3539D}"/>
              </a:ext>
            </a:extLst>
          </p:cNvPr>
          <p:cNvSpPr/>
          <p:nvPr/>
        </p:nvSpPr>
        <p:spPr>
          <a:xfrm>
            <a:off x="8587426" y="3827370"/>
            <a:ext cx="1782204" cy="59404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95%</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方差解释力度</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特征筛选</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54" name="箭头: 燕尾形 53">
            <a:extLst>
              <a:ext uri="{FF2B5EF4-FFF2-40B4-BE49-F238E27FC236}">
                <a16:creationId xmlns:a16="http://schemas.microsoft.com/office/drawing/2014/main" id="{F7BCC4B8-1821-3C73-201A-DB22E7C716C3}"/>
              </a:ext>
            </a:extLst>
          </p:cNvPr>
          <p:cNvSpPr/>
          <p:nvPr/>
        </p:nvSpPr>
        <p:spPr>
          <a:xfrm flipH="1">
            <a:off x="7279584" y="4079435"/>
            <a:ext cx="1072950" cy="491793"/>
          </a:xfrm>
          <a:prstGeom prst="notchedRightArrow">
            <a:avLst/>
          </a:prstGeom>
          <a:noFill/>
          <a:ln>
            <a:solidFill>
              <a:srgbClr val="F35A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Lasso</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645D7E08-A9E5-79A1-D92A-DB802BBE9EDF}"/>
              </a:ext>
            </a:extLst>
          </p:cNvPr>
          <p:cNvSpPr txBox="1"/>
          <p:nvPr/>
        </p:nvSpPr>
        <p:spPr>
          <a:xfrm>
            <a:off x="8526634" y="3724876"/>
            <a:ext cx="1982616" cy="1200329"/>
          </a:xfrm>
          <a:prstGeom prst="rect">
            <a:avLst/>
          </a:prstGeom>
          <a:noFill/>
          <a:ln>
            <a:solidFill>
              <a:srgbClr val="F35A4A"/>
            </a:solidFill>
            <a:prstDash val="dash"/>
          </a:ln>
        </p:spPr>
        <p:txBody>
          <a:bodyPr wrap="square" rtlCol="0">
            <a:spAutoFit/>
          </a:bodyPr>
          <a:lstStyle/>
          <a:p>
            <a:endParaRPr lang="en-US" altLang="zh-CN" b="0" i="0" dirty="0">
              <a:solidFill>
                <a:srgbClr val="292929"/>
              </a:solidFill>
              <a:effectLst/>
              <a:latin typeface="Times New Roman" panose="02020603050405020304" pitchFamily="18" charset="0"/>
              <a:cs typeface="Times New Roman" panose="02020603050405020304" pitchFamily="18" charset="0"/>
            </a:endParaRPr>
          </a:p>
          <a:p>
            <a:endParaRPr lang="en-US" altLang="zh-CN" dirty="0">
              <a:solidFill>
                <a:srgbClr val="292929"/>
              </a:solidFill>
              <a:latin typeface="Times New Roman" panose="02020603050405020304" pitchFamily="18" charset="0"/>
              <a:cs typeface="Times New Roman" panose="02020603050405020304" pitchFamily="18" charset="0"/>
            </a:endParaRPr>
          </a:p>
          <a:p>
            <a:endParaRPr lang="en-US" altLang="zh-CN" b="0" i="0" dirty="0">
              <a:solidFill>
                <a:srgbClr val="292929"/>
              </a:solidFill>
              <a:effectLst/>
              <a:latin typeface="Times New Roman" panose="02020603050405020304" pitchFamily="18" charset="0"/>
              <a:cs typeface="Times New Roman" panose="02020603050405020304" pitchFamily="18" charset="0"/>
            </a:endParaRPr>
          </a:p>
          <a:p>
            <a:pPr algn="ctr"/>
            <a:r>
              <a:rPr lang="en-US" altLang="zh-CN" b="0" i="0" dirty="0">
                <a:solidFill>
                  <a:srgbClr val="292929"/>
                </a:solidFill>
                <a:effectLst/>
                <a:latin typeface="Times New Roman" panose="02020603050405020304" pitchFamily="18" charset="0"/>
                <a:cs typeface="Times New Roman" panose="02020603050405020304" pitchFamily="18" charset="0"/>
              </a:rPr>
              <a:t>5237980*0.8</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115</a:t>
            </a:r>
            <a:endParaRPr lang="zh-CN" altLang="en-US" dirty="0">
              <a:latin typeface="Times New Roman" panose="02020603050405020304" pitchFamily="18" charset="0"/>
              <a:cs typeface="Times New Roman" panose="02020603050405020304" pitchFamily="18" charset="0"/>
            </a:endParaRPr>
          </a:p>
        </p:txBody>
      </p:sp>
      <p:sp>
        <p:nvSpPr>
          <p:cNvPr id="56" name="矩形: 圆角 55">
            <a:extLst>
              <a:ext uri="{FF2B5EF4-FFF2-40B4-BE49-F238E27FC236}">
                <a16:creationId xmlns:a16="http://schemas.microsoft.com/office/drawing/2014/main" id="{83EE9293-EA8D-C3B9-02F6-A881398B36D2}"/>
              </a:ext>
            </a:extLst>
          </p:cNvPr>
          <p:cNvSpPr/>
          <p:nvPr/>
        </p:nvSpPr>
        <p:spPr>
          <a:xfrm>
            <a:off x="5134647" y="3554607"/>
            <a:ext cx="1782204" cy="925242"/>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针对剩余</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233</a:t>
            </a:r>
            <a:r>
              <a:rPr lang="en-US" altLang="zh-CN" sz="1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348-115)</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主成分进行</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5</a:t>
            </a:r>
            <a:r>
              <a:rPr lang="zh-CN" altLang="en-US" sz="1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折</a:t>
            </a:r>
            <a:r>
              <a:rPr lang="en-US" altLang="zh-CN" sz="1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Lasso</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回归</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O</a:t>
            </a:r>
            <a:r>
              <a:rPr kumimoji="0"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pt_Alpha</a:t>
            </a:r>
            <a:r>
              <a:rPr lang="zh-CN" altLang="en-US" sz="1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14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0.0466</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57" name="文本框 56">
            <a:extLst>
              <a:ext uri="{FF2B5EF4-FFF2-40B4-BE49-F238E27FC236}">
                <a16:creationId xmlns:a16="http://schemas.microsoft.com/office/drawing/2014/main" id="{C5A10D9F-D6E2-C0FC-9AAF-396CC5855983}"/>
              </a:ext>
            </a:extLst>
          </p:cNvPr>
          <p:cNvSpPr txBox="1"/>
          <p:nvPr/>
        </p:nvSpPr>
        <p:spPr>
          <a:xfrm>
            <a:off x="5086819" y="3468695"/>
            <a:ext cx="1873146" cy="1477328"/>
          </a:xfrm>
          <a:prstGeom prst="rect">
            <a:avLst/>
          </a:prstGeom>
          <a:noFill/>
          <a:ln>
            <a:solidFill>
              <a:srgbClr val="F35A4A"/>
            </a:solidFill>
            <a:prstDash val="dash"/>
          </a:ln>
        </p:spPr>
        <p:txBody>
          <a:bodyPr wrap="square" rtlCol="0">
            <a:spAutoFit/>
          </a:bodyPr>
          <a:lstStyle/>
          <a:p>
            <a:endParaRPr lang="en-US" altLang="zh-CN" b="0" i="0" dirty="0">
              <a:solidFill>
                <a:srgbClr val="292929"/>
              </a:solidFill>
              <a:effectLst/>
              <a:latin typeface="Times New Roman" panose="02020603050405020304" pitchFamily="18" charset="0"/>
              <a:cs typeface="Times New Roman" panose="02020603050405020304" pitchFamily="18" charset="0"/>
            </a:endParaRPr>
          </a:p>
          <a:p>
            <a:endParaRPr lang="en-US" altLang="zh-CN" dirty="0">
              <a:solidFill>
                <a:srgbClr val="292929"/>
              </a:solidFill>
              <a:latin typeface="Times New Roman" panose="02020603050405020304" pitchFamily="18" charset="0"/>
              <a:cs typeface="Times New Roman" panose="02020603050405020304" pitchFamily="18" charset="0"/>
            </a:endParaRPr>
          </a:p>
          <a:p>
            <a:endParaRPr lang="en-US" altLang="zh-CN" b="0" i="0" dirty="0">
              <a:solidFill>
                <a:srgbClr val="292929"/>
              </a:solidFill>
              <a:effectLst/>
              <a:latin typeface="Times New Roman" panose="02020603050405020304" pitchFamily="18" charset="0"/>
              <a:cs typeface="Times New Roman" panose="02020603050405020304" pitchFamily="18" charset="0"/>
            </a:endParaRPr>
          </a:p>
          <a:p>
            <a:pPr algn="ctr"/>
            <a:endParaRPr lang="en-US" altLang="zh-CN" b="0" i="0" dirty="0">
              <a:solidFill>
                <a:srgbClr val="292929"/>
              </a:solidFill>
              <a:effectLst/>
              <a:latin typeface="Times New Roman" panose="02020603050405020304" pitchFamily="18" charset="0"/>
              <a:cs typeface="Times New Roman" panose="02020603050405020304" pitchFamily="18" charset="0"/>
            </a:endParaRPr>
          </a:p>
          <a:p>
            <a:pPr algn="ctr"/>
            <a:r>
              <a:rPr lang="en-US" altLang="zh-CN" b="0" i="0" dirty="0">
                <a:solidFill>
                  <a:srgbClr val="292929"/>
                </a:solidFill>
                <a:effectLst/>
                <a:latin typeface="Times New Roman" panose="02020603050405020304" pitchFamily="18" charset="0"/>
                <a:cs typeface="Times New Roman" panose="02020603050405020304" pitchFamily="18" charset="0"/>
              </a:rPr>
              <a:t>5237980*0.8</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3FC39732-34F4-2EFC-9D8A-FA37040D7F29}"/>
              </a:ext>
            </a:extLst>
          </p:cNvPr>
          <p:cNvSpPr/>
          <p:nvPr/>
        </p:nvSpPr>
        <p:spPr>
          <a:xfrm>
            <a:off x="6552108" y="4571228"/>
            <a:ext cx="353977" cy="353977"/>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078159D1-B2E9-99FD-55CA-F666C03FE9BE}"/>
              </a:ext>
            </a:extLst>
          </p:cNvPr>
          <p:cNvSpPr/>
          <p:nvPr/>
        </p:nvSpPr>
        <p:spPr>
          <a:xfrm>
            <a:off x="10058313" y="4565404"/>
            <a:ext cx="353977" cy="353977"/>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1" name="直接箭头连接符 60">
            <a:extLst>
              <a:ext uri="{FF2B5EF4-FFF2-40B4-BE49-F238E27FC236}">
                <a16:creationId xmlns:a16="http://schemas.microsoft.com/office/drawing/2014/main" id="{755B6317-4051-E2F4-8578-C1D42A1A05DA}"/>
              </a:ext>
            </a:extLst>
          </p:cNvPr>
          <p:cNvCxnSpPr>
            <a:stCxn id="58" idx="4"/>
          </p:cNvCxnSpPr>
          <p:nvPr/>
        </p:nvCxnSpPr>
        <p:spPr>
          <a:xfrm>
            <a:off x="6729097" y="4925205"/>
            <a:ext cx="1296512" cy="759713"/>
          </a:xfrm>
          <a:prstGeom prst="straightConnector1">
            <a:avLst/>
          </a:prstGeom>
          <a:ln>
            <a:solidFill>
              <a:srgbClr val="F35A4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DAD0BED-6698-397C-A10A-3FB594F6E183}"/>
              </a:ext>
            </a:extLst>
          </p:cNvPr>
          <p:cNvCxnSpPr>
            <a:cxnSpLocks/>
            <a:stCxn id="59" idx="4"/>
          </p:cNvCxnSpPr>
          <p:nvPr/>
        </p:nvCxnSpPr>
        <p:spPr>
          <a:xfrm flipH="1">
            <a:off x="8612469" y="4919381"/>
            <a:ext cx="1622833" cy="765537"/>
          </a:xfrm>
          <a:prstGeom prst="straightConnector1">
            <a:avLst/>
          </a:prstGeom>
          <a:ln>
            <a:solidFill>
              <a:srgbClr val="F35A4A"/>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9B1AE5BC-3077-519C-0EBB-7A7F82964A30}"/>
              </a:ext>
            </a:extLst>
          </p:cNvPr>
          <p:cNvSpPr txBox="1"/>
          <p:nvPr/>
        </p:nvSpPr>
        <p:spPr>
          <a:xfrm>
            <a:off x="7425634" y="5813549"/>
            <a:ext cx="1681871" cy="369332"/>
          </a:xfrm>
          <a:prstGeom prst="rect">
            <a:avLst/>
          </a:prstGeom>
          <a:noFill/>
          <a:ln>
            <a:solidFill>
              <a:srgbClr val="F35A4A"/>
            </a:solidFill>
            <a:prstDash val="dash"/>
          </a:ln>
        </p:spPr>
        <p:txBody>
          <a:bodyPr wrap="square" rtlCol="0">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5237980</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123</a:t>
            </a:r>
            <a:endParaRPr lang="zh-CN" altLang="en-US"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E2AEA349-FCDF-8992-93BB-934FAE3AE521}"/>
              </a:ext>
            </a:extLst>
          </p:cNvPr>
          <p:cNvSpPr txBox="1"/>
          <p:nvPr/>
        </p:nvSpPr>
        <p:spPr>
          <a:xfrm>
            <a:off x="9280241" y="5813549"/>
            <a:ext cx="2202220" cy="369332"/>
          </a:xfrm>
          <a:prstGeom prst="rect">
            <a:avLst/>
          </a:prstGeom>
          <a:noFill/>
          <a:ln>
            <a:solidFill>
              <a:srgbClr val="F35A4A"/>
            </a:solidFill>
            <a:prstDash val="dash"/>
          </a:ln>
        </p:spPr>
        <p:txBody>
          <a:bodyPr wrap="square" rtlCol="0">
            <a:spAutoFit/>
          </a:bodyPr>
          <a:lstStyle/>
          <a:p>
            <a:pPr algn="ctr"/>
            <a:r>
              <a:rPr lang="en-US" altLang="zh-CN" b="0" i="0" dirty="0">
                <a:solidFill>
                  <a:srgbClr val="292929"/>
                </a:solidFill>
                <a:effectLst/>
                <a:latin typeface="Times New Roman" panose="02020603050405020304" pitchFamily="18" charset="0"/>
                <a:cs typeface="Times New Roman" panose="02020603050405020304" pitchFamily="18" charset="0"/>
              </a:rPr>
              <a:t>4×Id_cols+target</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B42E16CD-5FDA-0752-78C9-AF398890B444}"/>
              </a:ext>
            </a:extLst>
          </p:cNvPr>
          <p:cNvSpPr txBox="1"/>
          <p:nvPr/>
        </p:nvSpPr>
        <p:spPr>
          <a:xfrm>
            <a:off x="7459819" y="5117483"/>
            <a:ext cx="1843646" cy="369332"/>
          </a:xfrm>
          <a:prstGeom prst="rect">
            <a:avLst/>
          </a:prstGeom>
          <a:noFill/>
        </p:spPr>
        <p:txBody>
          <a:bodyPr wrap="non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Transform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全数据</a:t>
            </a:r>
          </a:p>
        </p:txBody>
      </p:sp>
      <p:sp>
        <p:nvSpPr>
          <p:cNvPr id="23" name="文本占位符 2">
            <a:extLst>
              <a:ext uri="{FF2B5EF4-FFF2-40B4-BE49-F238E27FC236}">
                <a16:creationId xmlns:a16="http://schemas.microsoft.com/office/drawing/2014/main" id="{7B47F6A1-20A8-0228-28C8-5844C05EE82E}"/>
              </a:ext>
            </a:extLst>
          </p:cNvPr>
          <p:cNvSpPr txBox="1">
            <a:spLocks/>
          </p:cNvSpPr>
          <p:nvPr/>
        </p:nvSpPr>
        <p:spPr>
          <a:xfrm>
            <a:off x="1550784" y="6465589"/>
            <a:ext cx="9790316"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zh-CN" altLang="en-US" sz="1400" b="0" i="0" u="none" strike="noStrike" kern="1200" cap="none" spc="0" normalizeH="0" baseline="0" noProof="0" dirty="0">
                <a:ln>
                  <a:noFill/>
                </a:ln>
                <a:solidFill>
                  <a:sysClr val="windowText" lastClr="000000"/>
                </a:solidFill>
                <a:effectLst/>
                <a:uLnTx/>
                <a:uFillTx/>
              </a:rPr>
              <a:t>资料来源：</a:t>
            </a:r>
            <a:r>
              <a:rPr lang="en-US" altLang="zh-CN" b="0" i="0" u="none" strike="noStrike" dirty="0">
                <a:solidFill>
                  <a:srgbClr val="0C0D0E"/>
                </a:solidFill>
                <a:effectLst/>
                <a:hlinkClick r:id="rId2"/>
              </a:rPr>
              <a:t>Boruta followed by </a:t>
            </a:r>
            <a:r>
              <a:rPr lang="en-US" altLang="zh-CN" b="0" i="0" u="none" strike="noStrike" dirty="0" err="1">
                <a:solidFill>
                  <a:srgbClr val="0C0D0E"/>
                </a:solidFill>
                <a:effectLst/>
                <a:hlinkClick r:id="rId2"/>
              </a:rPr>
              <a:t>LightGBM</a:t>
            </a:r>
            <a:r>
              <a:rPr lang="en-US" altLang="zh-CN" b="0" i="0" u="none" strike="noStrike" dirty="0">
                <a:solidFill>
                  <a:srgbClr val="0C0D0E"/>
                </a:solidFill>
                <a:effectLst/>
                <a:hlinkClick r:id="rId2"/>
              </a:rPr>
              <a:t> for feature selection</a:t>
            </a:r>
            <a:endParaRPr lang="en-US" altLang="zh-CN" b="1" i="0" dirty="0">
              <a:solidFill>
                <a:srgbClr val="0C0D0E"/>
              </a:solidFill>
              <a:effectLst/>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1400" b="0" i="0" u="none" strike="noStrike" kern="1200" cap="none" spc="0" normalizeH="0" baseline="0" noProof="0" dirty="0">
              <a:ln>
                <a:noFill/>
              </a:ln>
              <a:solidFill>
                <a:sysClr val="windowText" lastClr="000000"/>
              </a:solidFill>
              <a:effectLst/>
              <a:uLnTx/>
              <a:uFillTx/>
            </a:endParaRPr>
          </a:p>
        </p:txBody>
      </p:sp>
      <p:sp>
        <p:nvSpPr>
          <p:cNvPr id="35" name="文本占位符 1">
            <a:extLst>
              <a:ext uri="{FF2B5EF4-FFF2-40B4-BE49-F238E27FC236}">
                <a16:creationId xmlns:a16="http://schemas.microsoft.com/office/drawing/2014/main" id="{45509877-679B-F90F-6099-D303D7DA9E27}"/>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特征工程</a:t>
            </a:r>
          </a:p>
        </p:txBody>
      </p:sp>
    </p:spTree>
    <p:extLst>
      <p:ext uri="{BB962C8B-B14F-4D97-AF65-F5344CB8AC3E}">
        <p14:creationId xmlns:p14="http://schemas.microsoft.com/office/powerpoint/2010/main" val="2329578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12C49-DEBF-6602-9D13-9558A93DFCBF}"/>
            </a:ext>
          </a:extLst>
        </p:cNvPr>
        <p:cNvGrpSpPr/>
        <p:nvPr/>
      </p:nvGrpSpPr>
      <p:grpSpPr>
        <a:xfrm>
          <a:off x="0" y="0"/>
          <a:ext cx="0" cy="0"/>
          <a:chOff x="0" y="0"/>
          <a:chExt cx="0" cy="0"/>
        </a:xfrm>
      </p:grpSpPr>
      <p:pic>
        <p:nvPicPr>
          <p:cNvPr id="23" name="图片 22">
            <a:extLst>
              <a:ext uri="{FF2B5EF4-FFF2-40B4-BE49-F238E27FC236}">
                <a16:creationId xmlns:a16="http://schemas.microsoft.com/office/drawing/2014/main" id="{D310D948-B43E-FE40-0232-F1ACD184FE4B}"/>
              </a:ext>
            </a:extLst>
          </p:cNvPr>
          <p:cNvPicPr>
            <a:picLocks noChangeAspect="1"/>
          </p:cNvPicPr>
          <p:nvPr/>
        </p:nvPicPr>
        <p:blipFill>
          <a:blip r:embed="rId2"/>
          <a:srcRect t="6214" r="1089"/>
          <a:stretch/>
        </p:blipFill>
        <p:spPr>
          <a:xfrm>
            <a:off x="4194755" y="1380337"/>
            <a:ext cx="6090789" cy="2229566"/>
          </a:xfrm>
          <a:prstGeom prst="rect">
            <a:avLst/>
          </a:prstGeom>
        </p:spPr>
      </p:pic>
      <p:grpSp>
        <p:nvGrpSpPr>
          <p:cNvPr id="34" name="组合 33">
            <a:extLst>
              <a:ext uri="{FF2B5EF4-FFF2-40B4-BE49-F238E27FC236}">
                <a16:creationId xmlns:a16="http://schemas.microsoft.com/office/drawing/2014/main" id="{6E2EB346-421B-C50B-F767-170DD7EF03F6}"/>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7CAD952E-37F2-04EE-1C8E-627DC452AEAE}"/>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AF5C4751-F590-C025-04F0-89B52033D6E0}"/>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72685011-8757-069E-B97C-D7BF2BCE58DD}"/>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28E997AA-402E-A843-5986-896ED81BF62B}"/>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0867FB7-8414-BE2D-801E-1CD8F0B41F8B}"/>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2B3E6BBA-74E9-4BB0-F649-24DD7B8EC396}"/>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353D4F55-D193-101E-92C8-B2E5D3522436}"/>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F1B1A4DD-F991-E6BA-F6D4-321728A51AA9}"/>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B795C53A-831E-C232-6CDC-D557D8A9BC08}"/>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2AA009C2-222C-88A5-4F39-45CA59A80417}"/>
                </a:ext>
              </a:extLst>
            </p:cNvPr>
            <p:cNvSpPr/>
            <p:nvPr/>
          </p:nvSpPr>
          <p:spPr>
            <a:xfrm>
              <a:off x="479557" y="3691289"/>
              <a:ext cx="1087705" cy="528077"/>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43120409-4859-87BC-A3FF-1174DACF9B42}"/>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3ACAA652-D8E7-D720-88CE-6EB36AC12467}"/>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C849FCDA-2314-AE8D-51E2-C9837E6467CF}"/>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chemeClr val="bg1"/>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9A915C28-CDBD-FBE1-249C-2003B264470B}"/>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sp>
        <p:nvSpPr>
          <p:cNvPr id="26" name="矩形: 圆角 25">
            <a:extLst>
              <a:ext uri="{FF2B5EF4-FFF2-40B4-BE49-F238E27FC236}">
                <a16:creationId xmlns:a16="http://schemas.microsoft.com/office/drawing/2014/main" id="{2D9F3E71-B889-9C66-8DC3-5666AD5AB2FE}"/>
              </a:ext>
            </a:extLst>
          </p:cNvPr>
          <p:cNvSpPr/>
          <p:nvPr/>
        </p:nvSpPr>
        <p:spPr>
          <a:xfrm>
            <a:off x="1780884" y="1543799"/>
            <a:ext cx="2191225" cy="4377671"/>
          </a:xfrm>
          <a:prstGeom prst="roundRect">
            <a:avLst/>
          </a:prstGeom>
          <a:noFill/>
          <a:ln w="12700" cap="flat" cmpd="sng" algn="ctr">
            <a:solidFill>
              <a:srgbClr val="4472C4">
                <a:shade val="15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388B01FD-DC0D-ABA8-F0FA-2222E8FC96C8}"/>
              </a:ext>
            </a:extLst>
          </p:cNvPr>
          <p:cNvSpPr txBox="1"/>
          <p:nvPr/>
        </p:nvSpPr>
        <p:spPr>
          <a:xfrm>
            <a:off x="2365135" y="5967011"/>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模型预测</a:t>
            </a:r>
          </a:p>
        </p:txBody>
      </p:sp>
      <p:sp>
        <p:nvSpPr>
          <p:cNvPr id="36" name="矩形: 圆角 35">
            <a:extLst>
              <a:ext uri="{FF2B5EF4-FFF2-40B4-BE49-F238E27FC236}">
                <a16:creationId xmlns:a16="http://schemas.microsoft.com/office/drawing/2014/main" id="{02F5F28A-13A3-7FEB-DE63-C73FD47C26B4}"/>
              </a:ext>
            </a:extLst>
          </p:cNvPr>
          <p:cNvSpPr/>
          <p:nvPr/>
        </p:nvSpPr>
        <p:spPr>
          <a:xfrm>
            <a:off x="2003530" y="1680449"/>
            <a:ext cx="1782204" cy="59404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LGBM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特征重要性筛选</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348</a:t>
            </a:r>
            <a:r>
              <a:rPr lang="zh-CN" altLang="en-US"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特征</a:t>
            </a:r>
            <a:endParaRPr kumimoji="0" lang="zh-CN" altLang="en-US" sz="105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7" name="矩形: 圆角 36">
            <a:extLst>
              <a:ext uri="{FF2B5EF4-FFF2-40B4-BE49-F238E27FC236}">
                <a16:creationId xmlns:a16="http://schemas.microsoft.com/office/drawing/2014/main" id="{B83311DB-A905-1624-690E-1EA37ECE29D7}"/>
              </a:ext>
            </a:extLst>
          </p:cNvPr>
          <p:cNvSpPr/>
          <p:nvPr/>
        </p:nvSpPr>
        <p:spPr>
          <a:xfrm>
            <a:off x="2003531" y="4706799"/>
            <a:ext cx="1782204" cy="985877"/>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Master:</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2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Ma</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rket-Guided </a:t>
            </a:r>
            <a:r>
              <a:rPr lang="en-US" altLang="zh-CN" sz="12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S</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tock </a:t>
            </a:r>
            <a:r>
              <a:rPr lang="en-US" altLang="zh-CN" sz="1200" b="1"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1200"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ransform</a:t>
            </a:r>
            <a:r>
              <a:rPr lang="en-US" altLang="zh-CN" sz="1200" b="1"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ER</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 for Stock Price Forecasting</a:t>
            </a:r>
            <a:endParaRPr kumimoji="0" lang="zh-CN"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8" name="矩形: 圆角 37">
            <a:extLst>
              <a:ext uri="{FF2B5EF4-FFF2-40B4-BE49-F238E27FC236}">
                <a16:creationId xmlns:a16="http://schemas.microsoft.com/office/drawing/2014/main" id="{AC2E081D-1933-F928-F847-BEEE8AFAE2BA}"/>
              </a:ext>
            </a:extLst>
          </p:cNvPr>
          <p:cNvSpPr/>
          <p:nvPr/>
        </p:nvSpPr>
        <p:spPr>
          <a:xfrm>
            <a:off x="2003530" y="2631600"/>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PCA</a:t>
            </a:r>
            <a:r>
              <a:rPr lang="zh-CN" altLang="en-US"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降维</a:t>
            </a:r>
            <a:endPar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方差解释力度</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115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矩形: 圆角 38">
            <a:extLst>
              <a:ext uri="{FF2B5EF4-FFF2-40B4-BE49-F238E27FC236}">
                <a16:creationId xmlns:a16="http://schemas.microsoft.com/office/drawing/2014/main" id="{3ACAD43B-5817-B110-9DB4-C106BF7848F7}"/>
              </a:ext>
            </a:extLst>
          </p:cNvPr>
          <p:cNvSpPr/>
          <p:nvPr/>
        </p:nvSpPr>
        <p:spPr>
          <a:xfrm>
            <a:off x="2003530" y="3699511"/>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Lasso</a:t>
            </a: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针对剩余主成分</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进行二次筛选</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3EAD22AA-50BB-DFD1-1F65-4C8F525E5930}"/>
              </a:ext>
            </a:extLst>
          </p:cNvPr>
          <p:cNvCxnSpPr>
            <a:cxnSpLocks/>
            <a:stCxn id="39" idx="2"/>
            <a:endCxn id="37" idx="0"/>
          </p:cNvCxnSpPr>
          <p:nvPr/>
        </p:nvCxnSpPr>
        <p:spPr>
          <a:xfrm>
            <a:off x="2894632" y="4400549"/>
            <a:ext cx="1" cy="306250"/>
          </a:xfrm>
          <a:prstGeom prst="straightConnector1">
            <a:avLst/>
          </a:prstGeom>
          <a:noFill/>
          <a:ln w="6350" cap="flat" cmpd="sng" algn="ctr">
            <a:solidFill>
              <a:sysClr val="windowText" lastClr="000000"/>
            </a:solidFill>
            <a:prstDash val="solid"/>
            <a:miter lim="800000"/>
            <a:tailEnd type="triangle"/>
          </a:ln>
          <a:effectLst/>
        </p:spPr>
      </p:cxnSp>
      <p:sp>
        <p:nvSpPr>
          <p:cNvPr id="41" name="加号 40">
            <a:extLst>
              <a:ext uri="{FF2B5EF4-FFF2-40B4-BE49-F238E27FC236}">
                <a16:creationId xmlns:a16="http://schemas.microsoft.com/office/drawing/2014/main" id="{33C557F7-A5B5-7D28-8D22-EA07874272D4}"/>
              </a:ext>
            </a:extLst>
          </p:cNvPr>
          <p:cNvSpPr/>
          <p:nvPr/>
        </p:nvSpPr>
        <p:spPr>
          <a:xfrm>
            <a:off x="2778148" y="2351047"/>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加号 41">
            <a:extLst>
              <a:ext uri="{FF2B5EF4-FFF2-40B4-BE49-F238E27FC236}">
                <a16:creationId xmlns:a16="http://schemas.microsoft.com/office/drawing/2014/main" id="{EA92DE8E-2CD2-6A4D-D83A-BA8AA35A81D6}"/>
              </a:ext>
            </a:extLst>
          </p:cNvPr>
          <p:cNvSpPr/>
          <p:nvPr/>
        </p:nvSpPr>
        <p:spPr>
          <a:xfrm>
            <a:off x="2783974" y="3395905"/>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F310F746-E200-9DF3-9EBC-F588E1CA6F7D}"/>
              </a:ext>
            </a:extLst>
          </p:cNvPr>
          <p:cNvSpPr txBox="1"/>
          <p:nvPr/>
        </p:nvSpPr>
        <p:spPr>
          <a:xfrm>
            <a:off x="6948277" y="3682239"/>
            <a:ext cx="4748668" cy="369332"/>
          </a:xfrm>
          <a:prstGeom prst="rect">
            <a:avLst/>
          </a:prstGeom>
          <a:noFill/>
          <a:ln>
            <a:solidFill>
              <a:srgbClr val="F35A4A"/>
            </a:solidFill>
            <a:prstDash val="dash"/>
          </a:ln>
        </p:spPr>
        <p:txBody>
          <a:bodyPr wrap="square" rtlCol="0">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【N, T, F】</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T, D】</a:t>
            </a:r>
            <a:r>
              <a:rPr lang="zh-CN" altLang="en-US" b="0" i="0" dirty="0">
                <a:solidFill>
                  <a:srgbClr val="292929"/>
                </a:solidFill>
                <a:effectLst/>
                <a:latin typeface="Times New Roman" panose="02020603050405020304" pitchFamily="18" charset="0"/>
                <a:cs typeface="Times New Roman" panose="02020603050405020304" pitchFamily="18" charset="0"/>
              </a:rPr>
              <a:t> →</a:t>
            </a:r>
            <a:r>
              <a:rPr lang="en-US" altLang="zh-CN" b="0" i="0" dirty="0">
                <a:solidFill>
                  <a:srgbClr val="292929"/>
                </a:solidFill>
                <a:effectLst/>
                <a:latin typeface="Times New Roman" panose="02020603050405020304" pitchFamily="18" charset="0"/>
                <a:cs typeface="Times New Roman" panose="02020603050405020304" pitchFamily="18" charset="0"/>
              </a:rPr>
              <a:t>【N, T, D】</a:t>
            </a:r>
            <a:endParaRPr lang="zh-CN" altLang="en-US"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B3715C0E-8CA3-AE7C-FF19-34651E675694}"/>
              </a:ext>
            </a:extLst>
          </p:cNvPr>
          <p:cNvSpPr txBox="1"/>
          <p:nvPr/>
        </p:nvSpPr>
        <p:spPr>
          <a:xfrm>
            <a:off x="4115465" y="3660222"/>
            <a:ext cx="2832812" cy="369332"/>
          </a:xfrm>
          <a:prstGeom prst="rect">
            <a:avLst/>
          </a:prstGeom>
          <a:noFill/>
          <a:ln>
            <a:noFill/>
            <a:prstDash val="dash"/>
          </a:ln>
        </p:spPr>
        <p:txBody>
          <a:bodyPr wrap="square" rtlCol="0">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Input</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Linear</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err="1">
                <a:solidFill>
                  <a:srgbClr val="292929"/>
                </a:solidFill>
                <a:effectLst/>
                <a:latin typeface="Times New Roman" panose="02020603050405020304" pitchFamily="18" charset="0"/>
                <a:cs typeface="Times New Roman" panose="02020603050405020304" pitchFamily="18" charset="0"/>
              </a:rPr>
              <a:t>PoseEnco</a:t>
            </a:r>
            <a:r>
              <a:rPr lang="zh-CN" altLang="en-US" b="0" i="0" dirty="0">
                <a:solidFill>
                  <a:srgbClr val="292929"/>
                </a:solidFill>
                <a:effectLst/>
                <a:latin typeface="Times New Roman" panose="02020603050405020304" pitchFamily="18" charset="0"/>
                <a:cs typeface="Times New Roman" panose="02020603050405020304" pitchFamily="18" charset="0"/>
              </a:rPr>
              <a:t>：</a:t>
            </a:r>
            <a:endParaRPr lang="en-US" altLang="zh-CN" b="0" i="0" dirty="0">
              <a:solidFill>
                <a:srgbClr val="292929"/>
              </a:solidFill>
              <a:effectLst/>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EBC8F42B-CA86-98BA-9E0E-3D29E4F1F74B}"/>
              </a:ext>
            </a:extLst>
          </p:cNvPr>
          <p:cNvSpPr txBox="1"/>
          <p:nvPr/>
        </p:nvSpPr>
        <p:spPr>
          <a:xfrm>
            <a:off x="5457281" y="4116167"/>
            <a:ext cx="3114976" cy="923330"/>
          </a:xfrm>
          <a:prstGeom prst="rect">
            <a:avLst/>
          </a:prstGeom>
          <a:noFill/>
          <a:ln>
            <a:solidFill>
              <a:srgbClr val="F35A4A"/>
            </a:solidFill>
            <a:prstDash val="dash"/>
          </a:ln>
        </p:spPr>
        <p:txBody>
          <a:bodyPr wrap="square" rtlCol="0">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Q</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T, D】</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T, D/h】</a:t>
            </a:r>
          </a:p>
          <a:p>
            <a:r>
              <a:rPr lang="en-US" altLang="zh-CN" dirty="0">
                <a:solidFill>
                  <a:srgbClr val="292929"/>
                </a:solidFill>
                <a:latin typeface="Times New Roman" panose="02020603050405020304" pitchFamily="18" charset="0"/>
                <a:cs typeface="Times New Roman" panose="02020603050405020304" pitchFamily="18" charset="0"/>
              </a:rPr>
              <a:t>K</a:t>
            </a:r>
            <a:r>
              <a:rPr lang="zh-CN" altLang="en-US" dirty="0">
                <a:solidFill>
                  <a:srgbClr val="292929"/>
                </a:solidFill>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T, D】</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T, D/h】</a:t>
            </a:r>
            <a:endParaRPr lang="en-US" altLang="zh-CN" dirty="0">
              <a:solidFill>
                <a:srgbClr val="292929"/>
              </a:solidFill>
              <a:latin typeface="Times New Roman" panose="02020603050405020304" pitchFamily="18" charset="0"/>
              <a:cs typeface="Times New Roman" panose="02020603050405020304" pitchFamily="18" charset="0"/>
            </a:endParaRPr>
          </a:p>
          <a:p>
            <a:r>
              <a:rPr lang="en-US" altLang="zh-CN" b="0" i="0" dirty="0">
                <a:solidFill>
                  <a:srgbClr val="292929"/>
                </a:solidFill>
                <a:effectLst/>
                <a:latin typeface="Times New Roman" panose="02020603050405020304" pitchFamily="18" charset="0"/>
                <a:cs typeface="Times New Roman" panose="02020603050405020304" pitchFamily="18" charset="0"/>
              </a:rPr>
              <a:t>V</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T, D】</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T, D/h】</a:t>
            </a:r>
          </a:p>
        </p:txBody>
      </p:sp>
      <p:sp>
        <p:nvSpPr>
          <p:cNvPr id="46" name="文本框 45">
            <a:extLst>
              <a:ext uri="{FF2B5EF4-FFF2-40B4-BE49-F238E27FC236}">
                <a16:creationId xmlns:a16="http://schemas.microsoft.com/office/drawing/2014/main" id="{A3C3243E-A70B-4B2F-910E-BBA3F178CF4E}"/>
              </a:ext>
            </a:extLst>
          </p:cNvPr>
          <p:cNvSpPr txBox="1"/>
          <p:nvPr/>
        </p:nvSpPr>
        <p:spPr>
          <a:xfrm>
            <a:off x="4122263" y="4080535"/>
            <a:ext cx="1335018" cy="369332"/>
          </a:xfrm>
          <a:prstGeom prst="rect">
            <a:avLst/>
          </a:prstGeom>
          <a:noFill/>
          <a:ln>
            <a:noFill/>
            <a:prstDash val="dash"/>
          </a:ln>
        </p:spPr>
        <p:txBody>
          <a:bodyPr wrap="square" rtlCol="0">
            <a:spAutoFit/>
          </a:bodyPr>
          <a:lstStyle/>
          <a:p>
            <a:r>
              <a:rPr lang="en-US" altLang="zh-CN" b="0" i="0" dirty="0" err="1">
                <a:solidFill>
                  <a:srgbClr val="292929"/>
                </a:solidFill>
                <a:effectLst/>
                <a:latin typeface="Times New Roman" panose="02020603050405020304" pitchFamily="18" charset="0"/>
                <a:cs typeface="Times New Roman" panose="02020603050405020304" pitchFamily="18" charset="0"/>
              </a:rPr>
              <a:t>TAttention</a:t>
            </a:r>
            <a:r>
              <a:rPr lang="zh-CN" altLang="en-US" b="0" i="0" dirty="0">
                <a:solidFill>
                  <a:srgbClr val="292929"/>
                </a:solidFill>
                <a:effectLst/>
                <a:latin typeface="Times New Roman" panose="02020603050405020304" pitchFamily="18" charset="0"/>
                <a:cs typeface="Times New Roman" panose="02020603050405020304" pitchFamily="18" charset="0"/>
              </a:rPr>
              <a:t>：</a:t>
            </a:r>
            <a:endParaRPr lang="en-US" altLang="zh-CN" b="0" i="0" dirty="0">
              <a:solidFill>
                <a:srgbClr val="292929"/>
              </a:solidFill>
              <a:effectLst/>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CF056833-7D56-E7D3-F13E-166703641E91}"/>
              </a:ext>
            </a:extLst>
          </p:cNvPr>
          <p:cNvSpPr txBox="1"/>
          <p:nvPr/>
        </p:nvSpPr>
        <p:spPr>
          <a:xfrm>
            <a:off x="8632442" y="4116167"/>
            <a:ext cx="3064503" cy="923330"/>
          </a:xfrm>
          <a:prstGeom prst="rect">
            <a:avLst/>
          </a:prstGeom>
          <a:noFill/>
          <a:ln>
            <a:solidFill>
              <a:srgbClr val="F35A4A"/>
            </a:solidFill>
            <a:prstDash val="dash"/>
          </a:ln>
        </p:spPr>
        <p:txBody>
          <a:bodyPr wrap="square" rtlCol="0">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QK</a:t>
            </a:r>
            <a:r>
              <a:rPr lang="en-US" altLang="zh-CN" b="0" i="0" baseline="30000" dirty="0">
                <a:solidFill>
                  <a:srgbClr val="292929"/>
                </a:solidFill>
                <a:effectLst/>
                <a:latin typeface="Times New Roman" panose="02020603050405020304" pitchFamily="18" charset="0"/>
                <a:cs typeface="Times New Roman" panose="02020603050405020304" pitchFamily="18" charset="0"/>
              </a:rPr>
              <a:t>T</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T, T】</a:t>
            </a:r>
          </a:p>
          <a:p>
            <a:endParaRPr lang="en-US" altLang="zh-CN" b="0" i="0" dirty="0">
              <a:solidFill>
                <a:srgbClr val="292929"/>
              </a:solidFill>
              <a:effectLst/>
              <a:latin typeface="Times New Roman" panose="02020603050405020304" pitchFamily="18" charset="0"/>
              <a:cs typeface="Times New Roman" panose="02020603050405020304" pitchFamily="18" charset="0"/>
            </a:endParaRPr>
          </a:p>
          <a:p>
            <a:r>
              <a:rPr lang="en-US" altLang="zh-CN" b="0" i="0" dirty="0">
                <a:solidFill>
                  <a:srgbClr val="292929"/>
                </a:solidFill>
                <a:effectLst/>
                <a:latin typeface="Times New Roman" panose="02020603050405020304" pitchFamily="18" charset="0"/>
                <a:cs typeface="Times New Roman" panose="02020603050405020304" pitchFamily="18" charset="0"/>
              </a:rPr>
              <a:t>V</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T, T】</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T, D】</a:t>
            </a:r>
          </a:p>
        </p:txBody>
      </p:sp>
      <p:pic>
        <p:nvPicPr>
          <p:cNvPr id="50" name="图片 49">
            <a:extLst>
              <a:ext uri="{FF2B5EF4-FFF2-40B4-BE49-F238E27FC236}">
                <a16:creationId xmlns:a16="http://schemas.microsoft.com/office/drawing/2014/main" id="{0EB53AC7-470C-68B6-BDBE-60B2C3719DD3}"/>
              </a:ext>
            </a:extLst>
          </p:cNvPr>
          <p:cNvPicPr>
            <a:picLocks noChangeAspect="1"/>
          </p:cNvPicPr>
          <p:nvPr/>
        </p:nvPicPr>
        <p:blipFill>
          <a:blip r:embed="rId3"/>
          <a:stretch>
            <a:fillRect/>
          </a:stretch>
        </p:blipFill>
        <p:spPr>
          <a:xfrm>
            <a:off x="10518512" y="4199421"/>
            <a:ext cx="1096913" cy="378411"/>
          </a:xfrm>
          <a:prstGeom prst="rect">
            <a:avLst/>
          </a:prstGeom>
        </p:spPr>
      </p:pic>
      <p:sp>
        <p:nvSpPr>
          <p:cNvPr id="51" name="文本框 50">
            <a:extLst>
              <a:ext uri="{FF2B5EF4-FFF2-40B4-BE49-F238E27FC236}">
                <a16:creationId xmlns:a16="http://schemas.microsoft.com/office/drawing/2014/main" id="{F0FDBAB7-B291-FC4E-83BF-D8138515884F}"/>
              </a:ext>
            </a:extLst>
          </p:cNvPr>
          <p:cNvSpPr txBox="1"/>
          <p:nvPr/>
        </p:nvSpPr>
        <p:spPr>
          <a:xfrm>
            <a:off x="5457281" y="5238328"/>
            <a:ext cx="3114976" cy="923330"/>
          </a:xfrm>
          <a:prstGeom prst="rect">
            <a:avLst/>
          </a:prstGeom>
          <a:noFill/>
          <a:ln>
            <a:solidFill>
              <a:srgbClr val="F35A4A"/>
            </a:solidFill>
            <a:prstDash val="dash"/>
          </a:ln>
        </p:spPr>
        <p:txBody>
          <a:bodyPr wrap="square" rtlCol="0">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Q</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【T, </a:t>
            </a:r>
            <a:r>
              <a:rPr lang="en-US" altLang="zh-CN" dirty="0">
                <a:solidFill>
                  <a:srgbClr val="292929"/>
                </a:solidFill>
                <a:latin typeface="Times New Roman" panose="02020603050405020304" pitchFamily="18" charset="0"/>
                <a:cs typeface="Times New Roman" panose="02020603050405020304" pitchFamily="18" charset="0"/>
              </a:rPr>
              <a:t>N</a:t>
            </a:r>
            <a:r>
              <a:rPr lang="en-US" altLang="zh-CN" b="0" i="0" dirty="0">
                <a:solidFill>
                  <a:srgbClr val="292929"/>
                </a:solidFill>
                <a:effectLst/>
                <a:latin typeface="Times New Roman" panose="02020603050405020304" pitchFamily="18" charset="0"/>
                <a:cs typeface="Times New Roman" panose="02020603050405020304" pitchFamily="18" charset="0"/>
              </a:rPr>
              <a:t>, D】</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【T, N, D/h】</a:t>
            </a:r>
          </a:p>
          <a:p>
            <a:r>
              <a:rPr lang="en-US" altLang="zh-CN" dirty="0">
                <a:solidFill>
                  <a:srgbClr val="292929"/>
                </a:solidFill>
                <a:latin typeface="Times New Roman" panose="02020603050405020304" pitchFamily="18" charset="0"/>
                <a:cs typeface="Times New Roman" panose="02020603050405020304" pitchFamily="18" charset="0"/>
              </a:rPr>
              <a:t>K</a:t>
            </a:r>
            <a:r>
              <a:rPr lang="zh-CN" altLang="en-US" dirty="0">
                <a:solidFill>
                  <a:srgbClr val="292929"/>
                </a:solidFill>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【T, N, D】</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【T, N, D/h】</a:t>
            </a:r>
            <a:endParaRPr lang="en-US" altLang="zh-CN" dirty="0">
              <a:solidFill>
                <a:srgbClr val="292929"/>
              </a:solidFill>
              <a:latin typeface="Times New Roman" panose="02020603050405020304" pitchFamily="18" charset="0"/>
              <a:cs typeface="Times New Roman" panose="02020603050405020304" pitchFamily="18" charset="0"/>
            </a:endParaRPr>
          </a:p>
          <a:p>
            <a:r>
              <a:rPr lang="en-US" altLang="zh-CN" b="0" i="0" dirty="0">
                <a:solidFill>
                  <a:srgbClr val="292929"/>
                </a:solidFill>
                <a:effectLst/>
                <a:latin typeface="Times New Roman" panose="02020603050405020304" pitchFamily="18" charset="0"/>
                <a:cs typeface="Times New Roman" panose="02020603050405020304" pitchFamily="18" charset="0"/>
              </a:rPr>
              <a:t>V</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【T, N, D】</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【T, </a:t>
            </a:r>
            <a:r>
              <a:rPr lang="en-US" altLang="zh-CN" dirty="0">
                <a:solidFill>
                  <a:srgbClr val="292929"/>
                </a:solidFill>
                <a:latin typeface="Times New Roman" panose="02020603050405020304" pitchFamily="18" charset="0"/>
                <a:cs typeface="Times New Roman" panose="02020603050405020304" pitchFamily="18" charset="0"/>
              </a:rPr>
              <a:t>N</a:t>
            </a:r>
            <a:r>
              <a:rPr lang="en-US" altLang="zh-CN" b="0" i="0" dirty="0">
                <a:solidFill>
                  <a:srgbClr val="292929"/>
                </a:solidFill>
                <a:effectLst/>
                <a:latin typeface="Times New Roman" panose="02020603050405020304" pitchFamily="18" charset="0"/>
                <a:cs typeface="Times New Roman" panose="02020603050405020304" pitchFamily="18" charset="0"/>
              </a:rPr>
              <a:t>, D/h】</a:t>
            </a:r>
          </a:p>
        </p:txBody>
      </p:sp>
      <p:sp>
        <p:nvSpPr>
          <p:cNvPr id="52" name="文本框 51">
            <a:extLst>
              <a:ext uri="{FF2B5EF4-FFF2-40B4-BE49-F238E27FC236}">
                <a16:creationId xmlns:a16="http://schemas.microsoft.com/office/drawing/2014/main" id="{EA87AA98-E182-3438-2F3E-6AE1F7DA5697}"/>
              </a:ext>
            </a:extLst>
          </p:cNvPr>
          <p:cNvSpPr txBox="1"/>
          <p:nvPr/>
        </p:nvSpPr>
        <p:spPr>
          <a:xfrm>
            <a:off x="4055771" y="5138634"/>
            <a:ext cx="1335018" cy="369332"/>
          </a:xfrm>
          <a:prstGeom prst="rect">
            <a:avLst/>
          </a:prstGeom>
          <a:noFill/>
          <a:ln>
            <a:noFill/>
            <a:prstDash val="dash"/>
          </a:ln>
        </p:spPr>
        <p:txBody>
          <a:bodyPr wrap="square" rtlCol="0">
            <a:spAutoFit/>
          </a:bodyPr>
          <a:lstStyle/>
          <a:p>
            <a:r>
              <a:rPr lang="en-US" altLang="zh-CN" dirty="0" err="1">
                <a:solidFill>
                  <a:srgbClr val="292929"/>
                </a:solidFill>
                <a:latin typeface="Times New Roman" panose="02020603050405020304" pitchFamily="18" charset="0"/>
                <a:cs typeface="Times New Roman" panose="02020603050405020304" pitchFamily="18" charset="0"/>
              </a:rPr>
              <a:t>S</a:t>
            </a:r>
            <a:r>
              <a:rPr lang="en-US" altLang="zh-CN" b="0" i="0" dirty="0" err="1">
                <a:solidFill>
                  <a:srgbClr val="292929"/>
                </a:solidFill>
                <a:effectLst/>
                <a:latin typeface="Times New Roman" panose="02020603050405020304" pitchFamily="18" charset="0"/>
                <a:cs typeface="Times New Roman" panose="02020603050405020304" pitchFamily="18" charset="0"/>
              </a:rPr>
              <a:t>Attention</a:t>
            </a:r>
            <a:r>
              <a:rPr lang="zh-CN" altLang="en-US" b="0" i="0" dirty="0">
                <a:solidFill>
                  <a:srgbClr val="292929"/>
                </a:solidFill>
                <a:effectLst/>
                <a:latin typeface="Times New Roman" panose="02020603050405020304" pitchFamily="18" charset="0"/>
                <a:cs typeface="Times New Roman" panose="02020603050405020304" pitchFamily="18" charset="0"/>
              </a:rPr>
              <a:t>：</a:t>
            </a:r>
            <a:endParaRPr lang="en-US" altLang="zh-CN" b="0" i="0" dirty="0">
              <a:solidFill>
                <a:srgbClr val="292929"/>
              </a:solidFill>
              <a:effectLst/>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F6BF544B-4D44-7E44-078F-FDDFE77822FC}"/>
              </a:ext>
            </a:extLst>
          </p:cNvPr>
          <p:cNvSpPr txBox="1"/>
          <p:nvPr/>
        </p:nvSpPr>
        <p:spPr>
          <a:xfrm>
            <a:off x="8632442" y="5238328"/>
            <a:ext cx="3064503" cy="923330"/>
          </a:xfrm>
          <a:prstGeom prst="rect">
            <a:avLst/>
          </a:prstGeom>
          <a:noFill/>
          <a:ln>
            <a:solidFill>
              <a:srgbClr val="F35A4A"/>
            </a:solidFill>
            <a:prstDash val="dash"/>
          </a:ln>
        </p:spPr>
        <p:txBody>
          <a:bodyPr wrap="square" rtlCol="0">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QK</a:t>
            </a:r>
            <a:r>
              <a:rPr lang="en-US" altLang="zh-CN" b="0" i="0" baseline="30000" dirty="0">
                <a:solidFill>
                  <a:srgbClr val="292929"/>
                </a:solidFill>
                <a:effectLst/>
                <a:latin typeface="Times New Roman" panose="02020603050405020304" pitchFamily="18" charset="0"/>
                <a:cs typeface="Times New Roman" panose="02020603050405020304" pitchFamily="18" charset="0"/>
              </a:rPr>
              <a:t>T</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【T, </a:t>
            </a:r>
            <a:r>
              <a:rPr lang="en-US" altLang="zh-CN" dirty="0">
                <a:solidFill>
                  <a:srgbClr val="292929"/>
                </a:solidFill>
                <a:latin typeface="Times New Roman" panose="02020603050405020304" pitchFamily="18" charset="0"/>
                <a:cs typeface="Times New Roman" panose="02020603050405020304" pitchFamily="18" charset="0"/>
              </a:rPr>
              <a:t>N</a:t>
            </a:r>
            <a:r>
              <a:rPr lang="en-US" altLang="zh-CN" b="0" i="0" dirty="0">
                <a:solidFill>
                  <a:srgbClr val="292929"/>
                </a:solidFill>
                <a:effectLst/>
                <a:latin typeface="Times New Roman" panose="02020603050405020304" pitchFamily="18" charset="0"/>
                <a:cs typeface="Times New Roman" panose="02020603050405020304" pitchFamily="18" charset="0"/>
              </a:rPr>
              <a:t>, </a:t>
            </a:r>
            <a:r>
              <a:rPr lang="en-US" altLang="zh-CN" dirty="0">
                <a:solidFill>
                  <a:srgbClr val="292929"/>
                </a:solidFill>
                <a:latin typeface="Times New Roman" panose="02020603050405020304" pitchFamily="18" charset="0"/>
                <a:cs typeface="Times New Roman" panose="02020603050405020304" pitchFamily="18" charset="0"/>
              </a:rPr>
              <a:t>N</a:t>
            </a:r>
            <a:r>
              <a:rPr lang="en-US" altLang="zh-CN" b="0" i="0" dirty="0">
                <a:solidFill>
                  <a:srgbClr val="292929"/>
                </a:solidFill>
                <a:effectLst/>
                <a:latin typeface="Times New Roman" panose="02020603050405020304" pitchFamily="18" charset="0"/>
                <a:cs typeface="Times New Roman" panose="02020603050405020304" pitchFamily="18" charset="0"/>
              </a:rPr>
              <a:t>】</a:t>
            </a:r>
          </a:p>
          <a:p>
            <a:endParaRPr lang="en-US" altLang="zh-CN" b="0" i="0" dirty="0">
              <a:solidFill>
                <a:srgbClr val="292929"/>
              </a:solidFill>
              <a:effectLst/>
              <a:latin typeface="Times New Roman" panose="02020603050405020304" pitchFamily="18" charset="0"/>
              <a:cs typeface="Times New Roman" panose="02020603050405020304" pitchFamily="18" charset="0"/>
            </a:endParaRPr>
          </a:p>
          <a:p>
            <a:r>
              <a:rPr lang="en-US" altLang="zh-CN" b="0" i="0" dirty="0">
                <a:solidFill>
                  <a:srgbClr val="292929"/>
                </a:solidFill>
                <a:effectLst/>
                <a:latin typeface="Times New Roman" panose="02020603050405020304" pitchFamily="18" charset="0"/>
                <a:cs typeface="Times New Roman" panose="02020603050405020304" pitchFamily="18" charset="0"/>
              </a:rPr>
              <a:t>V</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【T, </a:t>
            </a:r>
            <a:r>
              <a:rPr lang="en-US" altLang="zh-CN" dirty="0">
                <a:solidFill>
                  <a:srgbClr val="292929"/>
                </a:solidFill>
                <a:latin typeface="Times New Roman" panose="02020603050405020304" pitchFamily="18" charset="0"/>
                <a:cs typeface="Times New Roman" panose="02020603050405020304" pitchFamily="18" charset="0"/>
              </a:rPr>
              <a:t>N</a:t>
            </a:r>
            <a:r>
              <a:rPr lang="en-US" altLang="zh-CN" b="0" i="0" dirty="0">
                <a:solidFill>
                  <a:srgbClr val="292929"/>
                </a:solidFill>
                <a:effectLst/>
                <a:latin typeface="Times New Roman" panose="02020603050405020304" pitchFamily="18" charset="0"/>
                <a:cs typeface="Times New Roman" panose="02020603050405020304" pitchFamily="18" charset="0"/>
              </a:rPr>
              <a:t>, </a:t>
            </a:r>
            <a:r>
              <a:rPr lang="en-US" altLang="zh-CN" dirty="0">
                <a:solidFill>
                  <a:srgbClr val="292929"/>
                </a:solidFill>
                <a:latin typeface="Times New Roman" panose="02020603050405020304" pitchFamily="18" charset="0"/>
                <a:cs typeface="Times New Roman" panose="02020603050405020304" pitchFamily="18" charset="0"/>
              </a:rPr>
              <a:t>N</a:t>
            </a:r>
            <a:r>
              <a:rPr lang="en-US" altLang="zh-CN" b="0" i="0" dirty="0">
                <a:solidFill>
                  <a:srgbClr val="292929"/>
                </a:solidFill>
                <a:effectLst/>
                <a:latin typeface="Times New Roman" panose="02020603050405020304" pitchFamily="18" charset="0"/>
                <a:cs typeface="Times New Roman" panose="02020603050405020304" pitchFamily="18" charset="0"/>
              </a:rPr>
              <a:t>】</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【T, </a:t>
            </a:r>
            <a:r>
              <a:rPr lang="en-US" altLang="zh-CN" dirty="0">
                <a:solidFill>
                  <a:srgbClr val="292929"/>
                </a:solidFill>
                <a:latin typeface="Times New Roman" panose="02020603050405020304" pitchFamily="18" charset="0"/>
                <a:cs typeface="Times New Roman" panose="02020603050405020304" pitchFamily="18" charset="0"/>
              </a:rPr>
              <a:t>N</a:t>
            </a:r>
            <a:r>
              <a:rPr lang="en-US" altLang="zh-CN" b="0" i="0" dirty="0">
                <a:solidFill>
                  <a:srgbClr val="292929"/>
                </a:solidFill>
                <a:effectLst/>
                <a:latin typeface="Times New Roman" panose="02020603050405020304" pitchFamily="18" charset="0"/>
                <a:cs typeface="Times New Roman" panose="02020603050405020304" pitchFamily="18" charset="0"/>
              </a:rPr>
              <a:t>, D】</a:t>
            </a:r>
          </a:p>
        </p:txBody>
      </p:sp>
      <p:pic>
        <p:nvPicPr>
          <p:cNvPr id="60" name="图片 59">
            <a:extLst>
              <a:ext uri="{FF2B5EF4-FFF2-40B4-BE49-F238E27FC236}">
                <a16:creationId xmlns:a16="http://schemas.microsoft.com/office/drawing/2014/main" id="{EBE183BF-F726-9D6A-A662-739741D93865}"/>
              </a:ext>
            </a:extLst>
          </p:cNvPr>
          <p:cNvPicPr>
            <a:picLocks noChangeAspect="1"/>
          </p:cNvPicPr>
          <p:nvPr/>
        </p:nvPicPr>
        <p:blipFill>
          <a:blip r:embed="rId3"/>
          <a:stretch>
            <a:fillRect/>
          </a:stretch>
        </p:blipFill>
        <p:spPr>
          <a:xfrm>
            <a:off x="10479501" y="5238328"/>
            <a:ext cx="1174933" cy="405326"/>
          </a:xfrm>
          <a:prstGeom prst="rect">
            <a:avLst/>
          </a:prstGeom>
        </p:spPr>
      </p:pic>
      <p:sp>
        <p:nvSpPr>
          <p:cNvPr id="7" name="文本框 6">
            <a:extLst>
              <a:ext uri="{FF2B5EF4-FFF2-40B4-BE49-F238E27FC236}">
                <a16:creationId xmlns:a16="http://schemas.microsoft.com/office/drawing/2014/main" id="{984DA6ED-F7F9-D22F-B03C-866E416CFFD1}"/>
              </a:ext>
            </a:extLst>
          </p:cNvPr>
          <p:cNvSpPr txBox="1"/>
          <p:nvPr/>
        </p:nvSpPr>
        <p:spPr>
          <a:xfrm>
            <a:off x="6179480" y="1070611"/>
            <a:ext cx="2377574" cy="338554"/>
          </a:xfrm>
          <a:prstGeom prst="rect">
            <a:avLst/>
          </a:prstGeom>
          <a:noFill/>
        </p:spPr>
        <p:txBody>
          <a:bodyPr wrap="none" rtlCol="0">
            <a:spAutoFit/>
          </a:body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Figure 3: Master</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模型架构</a:t>
            </a:r>
          </a:p>
        </p:txBody>
      </p:sp>
      <p:sp>
        <p:nvSpPr>
          <p:cNvPr id="9" name="文本占位符 2">
            <a:extLst>
              <a:ext uri="{FF2B5EF4-FFF2-40B4-BE49-F238E27FC236}">
                <a16:creationId xmlns:a16="http://schemas.microsoft.com/office/drawing/2014/main" id="{F5A547EB-23BA-86B9-665B-FA43D9288999}"/>
              </a:ext>
            </a:extLst>
          </p:cNvPr>
          <p:cNvSpPr txBox="1">
            <a:spLocks/>
          </p:cNvSpPr>
          <p:nvPr/>
        </p:nvSpPr>
        <p:spPr>
          <a:xfrm>
            <a:off x="1519034" y="6358281"/>
            <a:ext cx="9790316" cy="49157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lnSpc>
                <a:spcPct val="100000"/>
              </a:lnSpc>
              <a:spcBef>
                <a:spcPts val="0"/>
              </a:spcBef>
            </a:pPr>
            <a:r>
              <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资料来源：</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Li, T., Liu, Z., Shen, Y., Wang, X., Chen, H., &amp; Huang, S. (2023). MASTER: Market-Guided Stock Transformer for Stock</a:t>
            </a:r>
          </a:p>
          <a:p>
            <a:pPr indent="-457200">
              <a:lnSpc>
                <a:spcPct val="100000"/>
              </a:lnSpc>
              <a:spcBef>
                <a:spcPts val="0"/>
              </a:spcBef>
            </a:pP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Price Forecasting. </a:t>
            </a:r>
            <a:r>
              <a:rPr kumimoji="0" lang="en-US" altLang="zh-CN" sz="14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ArXiv</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abs/2312.15235.</a:t>
            </a:r>
            <a:endParaRPr lang="en-US" altLang="zh-CN" b="1" i="0" dirty="0">
              <a:solidFill>
                <a:srgbClr val="0C0D0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文本占位符 1">
            <a:extLst>
              <a:ext uri="{FF2B5EF4-FFF2-40B4-BE49-F238E27FC236}">
                <a16:creationId xmlns:a16="http://schemas.microsoft.com/office/drawing/2014/main" id="{35C08D8D-9E0D-9CBD-CE85-64082CC24B6A}"/>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Master</a:t>
            </a: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2517247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48970-93C0-8901-A129-FDF47C08E14D}"/>
            </a:ext>
          </a:extLst>
        </p:cNvPr>
        <p:cNvGrpSpPr/>
        <p:nvPr/>
      </p:nvGrpSpPr>
      <p:grpSpPr>
        <a:xfrm>
          <a:off x="0" y="0"/>
          <a:ext cx="0" cy="0"/>
          <a:chOff x="0" y="0"/>
          <a:chExt cx="0" cy="0"/>
        </a:xfrm>
      </p:grpSpPr>
      <p:pic>
        <p:nvPicPr>
          <p:cNvPr id="23" name="图片 22">
            <a:extLst>
              <a:ext uri="{FF2B5EF4-FFF2-40B4-BE49-F238E27FC236}">
                <a16:creationId xmlns:a16="http://schemas.microsoft.com/office/drawing/2014/main" id="{ACC1442D-FD43-F9F1-378C-95FB2D6462E6}"/>
              </a:ext>
            </a:extLst>
          </p:cNvPr>
          <p:cNvPicPr>
            <a:picLocks noChangeAspect="1"/>
          </p:cNvPicPr>
          <p:nvPr/>
        </p:nvPicPr>
        <p:blipFill>
          <a:blip r:embed="rId2"/>
          <a:srcRect t="6214" r="1089"/>
          <a:stretch/>
        </p:blipFill>
        <p:spPr>
          <a:xfrm>
            <a:off x="4194755" y="1380337"/>
            <a:ext cx="6090789" cy="2229566"/>
          </a:xfrm>
          <a:prstGeom prst="rect">
            <a:avLst/>
          </a:prstGeom>
        </p:spPr>
      </p:pic>
      <p:grpSp>
        <p:nvGrpSpPr>
          <p:cNvPr id="34" name="组合 33">
            <a:extLst>
              <a:ext uri="{FF2B5EF4-FFF2-40B4-BE49-F238E27FC236}">
                <a16:creationId xmlns:a16="http://schemas.microsoft.com/office/drawing/2014/main" id="{291E81BF-78FB-3FAA-5F21-024E374DFC8D}"/>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5A7D8B67-3E2E-E803-AFE2-7121BB299856}"/>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CEECA8F6-C56E-13BA-6B2F-1E2AAAFC43CD}"/>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F107794A-F1F6-AD88-72DE-44E9F9268465}"/>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A80162D-C71D-42F8-8404-243B8D57F1FB}"/>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052BC4E-99D2-048B-9BD2-C7FE9F9239F5}"/>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2806C85F-C6B0-5208-FFD6-6A8C05902D99}"/>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693E86C3-B7F8-21EF-E11E-C2F97B3FFAF1}"/>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0F004F54-8032-E1AC-ADE9-18C8977E7D23}"/>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6B9D337E-8974-37E2-1FB1-52AC6900659B}"/>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BBD7B3C2-C524-DB5C-DB1E-AA1B4D442CEB}"/>
                </a:ext>
              </a:extLst>
            </p:cNvPr>
            <p:cNvSpPr/>
            <p:nvPr/>
          </p:nvSpPr>
          <p:spPr>
            <a:xfrm>
              <a:off x="479557" y="3691289"/>
              <a:ext cx="1087705" cy="528077"/>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2548E18B-3AF0-4707-B1A4-E305CA407676}"/>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EBCE5363-4A2E-5D61-09D7-50B2643733F1}"/>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E1BC7528-9410-DF51-294C-08E4F03696BA}"/>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chemeClr val="bg1"/>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A3C2C3B7-3FAA-A521-AAE0-3E27654CA5DF}"/>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sp>
        <p:nvSpPr>
          <p:cNvPr id="26" name="矩形: 圆角 25">
            <a:extLst>
              <a:ext uri="{FF2B5EF4-FFF2-40B4-BE49-F238E27FC236}">
                <a16:creationId xmlns:a16="http://schemas.microsoft.com/office/drawing/2014/main" id="{5C61049C-FB20-1DF8-884A-462934AF773B}"/>
              </a:ext>
            </a:extLst>
          </p:cNvPr>
          <p:cNvSpPr/>
          <p:nvPr/>
        </p:nvSpPr>
        <p:spPr>
          <a:xfrm>
            <a:off x="1780884" y="1543799"/>
            <a:ext cx="2191225" cy="4377671"/>
          </a:xfrm>
          <a:prstGeom prst="roundRect">
            <a:avLst/>
          </a:prstGeom>
          <a:noFill/>
          <a:ln w="12700" cap="flat" cmpd="sng" algn="ctr">
            <a:solidFill>
              <a:srgbClr val="4472C4">
                <a:shade val="15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43311695-0C88-CC96-5652-E282FA551A10}"/>
              </a:ext>
            </a:extLst>
          </p:cNvPr>
          <p:cNvSpPr txBox="1"/>
          <p:nvPr/>
        </p:nvSpPr>
        <p:spPr>
          <a:xfrm>
            <a:off x="2365135" y="5967011"/>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模型预测</a:t>
            </a:r>
          </a:p>
        </p:txBody>
      </p:sp>
      <p:sp>
        <p:nvSpPr>
          <p:cNvPr id="36" name="矩形: 圆角 35">
            <a:extLst>
              <a:ext uri="{FF2B5EF4-FFF2-40B4-BE49-F238E27FC236}">
                <a16:creationId xmlns:a16="http://schemas.microsoft.com/office/drawing/2014/main" id="{EE568F30-51F1-924D-290B-CF46275A8EA5}"/>
              </a:ext>
            </a:extLst>
          </p:cNvPr>
          <p:cNvSpPr/>
          <p:nvPr/>
        </p:nvSpPr>
        <p:spPr>
          <a:xfrm>
            <a:off x="2003530" y="1680449"/>
            <a:ext cx="1782204" cy="59404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LGBM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特征重要性筛选</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348</a:t>
            </a:r>
            <a:r>
              <a:rPr lang="zh-CN" altLang="en-US"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特征</a:t>
            </a:r>
            <a:endParaRPr kumimoji="0" lang="zh-CN" altLang="en-US" sz="105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7" name="矩形: 圆角 36">
            <a:extLst>
              <a:ext uri="{FF2B5EF4-FFF2-40B4-BE49-F238E27FC236}">
                <a16:creationId xmlns:a16="http://schemas.microsoft.com/office/drawing/2014/main" id="{FEB21E85-28BD-1AA5-A2B6-F2AD1DA01CD2}"/>
              </a:ext>
            </a:extLst>
          </p:cNvPr>
          <p:cNvSpPr/>
          <p:nvPr/>
        </p:nvSpPr>
        <p:spPr>
          <a:xfrm>
            <a:off x="2003531" y="4706799"/>
            <a:ext cx="1782204" cy="985877"/>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Master:</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2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Ma</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rket-Guided </a:t>
            </a:r>
            <a:r>
              <a:rPr lang="en-US" altLang="zh-CN" sz="12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S</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tock </a:t>
            </a:r>
            <a:r>
              <a:rPr lang="en-US" altLang="zh-CN" sz="1200" b="1"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1200"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ransform</a:t>
            </a:r>
            <a:r>
              <a:rPr lang="en-US" altLang="zh-CN" sz="1200" b="1"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ER</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 for Stock Price Forecasting</a:t>
            </a:r>
            <a:endParaRPr kumimoji="0" lang="zh-CN"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8" name="矩形: 圆角 37">
            <a:extLst>
              <a:ext uri="{FF2B5EF4-FFF2-40B4-BE49-F238E27FC236}">
                <a16:creationId xmlns:a16="http://schemas.microsoft.com/office/drawing/2014/main" id="{7E6C190C-5614-FABD-DB63-5685BA446BEF}"/>
              </a:ext>
            </a:extLst>
          </p:cNvPr>
          <p:cNvSpPr/>
          <p:nvPr/>
        </p:nvSpPr>
        <p:spPr>
          <a:xfrm>
            <a:off x="2003530" y="2631600"/>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PCA</a:t>
            </a:r>
            <a:r>
              <a:rPr lang="zh-CN" altLang="en-US"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降维</a:t>
            </a:r>
            <a:endPar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方差解释力度</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115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矩形: 圆角 38">
            <a:extLst>
              <a:ext uri="{FF2B5EF4-FFF2-40B4-BE49-F238E27FC236}">
                <a16:creationId xmlns:a16="http://schemas.microsoft.com/office/drawing/2014/main" id="{876BF331-3AD4-6F79-7234-2ED143A5D0B0}"/>
              </a:ext>
            </a:extLst>
          </p:cNvPr>
          <p:cNvSpPr/>
          <p:nvPr/>
        </p:nvSpPr>
        <p:spPr>
          <a:xfrm>
            <a:off x="2003530" y="3699511"/>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Lasso</a:t>
            </a: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针对剩余主成分</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进行二次筛选</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06F27A58-D845-59BF-D8AB-C4BB313A162E}"/>
              </a:ext>
            </a:extLst>
          </p:cNvPr>
          <p:cNvCxnSpPr>
            <a:cxnSpLocks/>
            <a:stCxn id="39" idx="2"/>
            <a:endCxn id="37" idx="0"/>
          </p:cNvCxnSpPr>
          <p:nvPr/>
        </p:nvCxnSpPr>
        <p:spPr>
          <a:xfrm>
            <a:off x="2894632" y="4400549"/>
            <a:ext cx="1" cy="306250"/>
          </a:xfrm>
          <a:prstGeom prst="straightConnector1">
            <a:avLst/>
          </a:prstGeom>
          <a:noFill/>
          <a:ln w="6350" cap="flat" cmpd="sng" algn="ctr">
            <a:solidFill>
              <a:sysClr val="windowText" lastClr="000000"/>
            </a:solidFill>
            <a:prstDash val="solid"/>
            <a:miter lim="800000"/>
            <a:tailEnd type="triangle"/>
          </a:ln>
          <a:effectLst/>
        </p:spPr>
      </p:cxnSp>
      <p:sp>
        <p:nvSpPr>
          <p:cNvPr id="41" name="加号 40">
            <a:extLst>
              <a:ext uri="{FF2B5EF4-FFF2-40B4-BE49-F238E27FC236}">
                <a16:creationId xmlns:a16="http://schemas.microsoft.com/office/drawing/2014/main" id="{A22D1D70-EC79-23F3-B595-4AEE7E5977B2}"/>
              </a:ext>
            </a:extLst>
          </p:cNvPr>
          <p:cNvSpPr/>
          <p:nvPr/>
        </p:nvSpPr>
        <p:spPr>
          <a:xfrm>
            <a:off x="2778148" y="2351047"/>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加号 41">
            <a:extLst>
              <a:ext uri="{FF2B5EF4-FFF2-40B4-BE49-F238E27FC236}">
                <a16:creationId xmlns:a16="http://schemas.microsoft.com/office/drawing/2014/main" id="{F049B4DD-A992-FAD8-21F6-50B6E23D2E14}"/>
              </a:ext>
            </a:extLst>
          </p:cNvPr>
          <p:cNvSpPr/>
          <p:nvPr/>
        </p:nvSpPr>
        <p:spPr>
          <a:xfrm>
            <a:off x="2783974" y="3395905"/>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A62C49C8-8EEF-3480-0306-263BA6B59AFB}"/>
              </a:ext>
            </a:extLst>
          </p:cNvPr>
          <p:cNvSpPr txBox="1"/>
          <p:nvPr/>
        </p:nvSpPr>
        <p:spPr>
          <a:xfrm>
            <a:off x="4185730" y="3699511"/>
            <a:ext cx="4882555" cy="369332"/>
          </a:xfrm>
          <a:prstGeom prst="rect">
            <a:avLst/>
          </a:prstGeom>
          <a:noFill/>
          <a:ln>
            <a:noFill/>
            <a:prstDash val="dash"/>
          </a:ln>
        </p:spPr>
        <p:txBody>
          <a:bodyPr wrap="square" rtlCol="0">
            <a:spAutoFit/>
          </a:bodyPr>
          <a:lstStyle/>
          <a:p>
            <a:r>
              <a:rPr lang="en-US" altLang="zh-CN" b="0" i="0" dirty="0" err="1">
                <a:solidFill>
                  <a:srgbClr val="292929"/>
                </a:solidFill>
                <a:effectLst/>
                <a:latin typeface="Times New Roman" panose="02020603050405020304" pitchFamily="18" charset="0"/>
                <a:cs typeface="Times New Roman" panose="02020603050405020304" pitchFamily="18" charset="0"/>
              </a:rPr>
              <a:t>TemporalAttention</a:t>
            </a:r>
            <a:r>
              <a:rPr lang="zh-CN" altLang="en-US" b="0" i="0" dirty="0">
                <a:solidFill>
                  <a:srgbClr val="292929"/>
                </a:solidFill>
                <a:effectLst/>
                <a:latin typeface="Times New Roman" panose="02020603050405020304" pitchFamily="18" charset="0"/>
                <a:cs typeface="Times New Roman" panose="02020603050405020304" pitchFamily="18" charset="0"/>
              </a:rPr>
              <a:t>：</a:t>
            </a:r>
            <a:endParaRPr lang="en-US" altLang="zh-CN" b="0" i="0" dirty="0">
              <a:solidFill>
                <a:srgbClr val="292929"/>
              </a:solidFill>
              <a:effectLst/>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6251A3E3-18FE-E4F9-49E9-8E25DD0CA51A}"/>
              </a:ext>
            </a:extLst>
          </p:cNvPr>
          <p:cNvSpPr txBox="1"/>
          <p:nvPr/>
        </p:nvSpPr>
        <p:spPr>
          <a:xfrm>
            <a:off x="4539967" y="4050030"/>
            <a:ext cx="6097940" cy="646331"/>
          </a:xfrm>
          <a:prstGeom prst="rect">
            <a:avLst/>
          </a:prstGeom>
          <a:noFill/>
        </p:spPr>
        <p:txBody>
          <a:bodyPr wrap="square">
            <a:spAutoFit/>
          </a:bodyPr>
          <a:lstStyle/>
          <a:p>
            <a:pPr marL="285750" indent="-285750">
              <a:buFont typeface="Wingdings" panose="05000000000000000000" pitchFamily="2" charset="2"/>
              <a:buChar char="Ø"/>
            </a:pPr>
            <a:r>
              <a:rPr lang="zh-CN" altLang="en-US" dirty="0">
                <a:solidFill>
                  <a:srgbClr val="292929"/>
                </a:solidFill>
                <a:latin typeface="楷体" panose="02010609060101010101" pitchFamily="49" charset="-122"/>
                <a:ea typeface="楷体" panose="02010609060101010101" pitchFamily="49" charset="-122"/>
                <a:cs typeface="Times New Roman" panose="02020603050405020304" pitchFamily="18" charset="0"/>
              </a:rPr>
              <a:t>计算每个时间步对当前的重要程度</a:t>
            </a:r>
            <a:endParaRPr lang="en-US" altLang="zh-CN" dirty="0">
              <a:solidFill>
                <a:srgbClr val="292929"/>
              </a:solidFill>
              <a:latin typeface="楷体" panose="02010609060101010101" pitchFamily="49" charset="-122"/>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r>
              <a:rPr lang="zh-CN" altLang="en-US" dirty="0">
                <a:solidFill>
                  <a:srgbClr val="292929"/>
                </a:solidFill>
                <a:latin typeface="楷体" panose="02010609060101010101" pitchFamily="49" charset="-122"/>
                <a:ea typeface="楷体" panose="02010609060101010101" pitchFamily="49" charset="-122"/>
                <a:cs typeface="Times New Roman" panose="02020603050405020304" pitchFamily="18" charset="0"/>
              </a:rPr>
              <a:t>不再是多头注意力机制</a:t>
            </a:r>
            <a:endParaRPr lang="zh-CN" altLang="en-US" dirty="0">
              <a:latin typeface="楷体" panose="02010609060101010101" pitchFamily="49" charset="-122"/>
              <a:ea typeface="楷体" panose="02010609060101010101" pitchFamily="49" charset="-122"/>
            </a:endParaRPr>
          </a:p>
        </p:txBody>
      </p:sp>
      <p:sp>
        <p:nvSpPr>
          <p:cNvPr id="71" name="文本框 70">
            <a:extLst>
              <a:ext uri="{FF2B5EF4-FFF2-40B4-BE49-F238E27FC236}">
                <a16:creationId xmlns:a16="http://schemas.microsoft.com/office/drawing/2014/main" id="{FD5B5D5E-772E-538F-3703-BCA703854B01}"/>
              </a:ext>
            </a:extLst>
          </p:cNvPr>
          <p:cNvSpPr txBox="1"/>
          <p:nvPr/>
        </p:nvSpPr>
        <p:spPr>
          <a:xfrm>
            <a:off x="4280791" y="4696361"/>
            <a:ext cx="7530695" cy="1200329"/>
          </a:xfrm>
          <a:prstGeom prst="rect">
            <a:avLst/>
          </a:prstGeom>
          <a:noFill/>
          <a:ln>
            <a:solidFill>
              <a:srgbClr val="F35A4A"/>
            </a:solidFill>
            <a:prstDash val="dash"/>
          </a:ln>
        </p:spPr>
        <p:txBody>
          <a:bodyPr wrap="square" rtlCol="0">
            <a:spAutoFit/>
          </a:bodyPr>
          <a:lstStyle/>
          <a:p>
            <a:r>
              <a:rPr lang="en-US" altLang="zh-CN" b="0" i="0" dirty="0">
                <a:solidFill>
                  <a:srgbClr val="292929"/>
                </a:solidFill>
                <a:effectLst/>
                <a:latin typeface="Times New Roman" panose="02020603050405020304" pitchFamily="18" charset="0"/>
                <a:cs typeface="Times New Roman" panose="02020603050405020304" pitchFamily="18" charset="0"/>
              </a:rPr>
              <a:t>Q</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a:t>
            </a:r>
            <a:r>
              <a:rPr lang="en-US" altLang="zh-CN" dirty="0">
                <a:solidFill>
                  <a:srgbClr val="292929"/>
                </a:solidFill>
                <a:latin typeface="Times New Roman" panose="02020603050405020304" pitchFamily="18" charset="0"/>
                <a:cs typeface="Times New Roman" panose="02020603050405020304" pitchFamily="18" charset="0"/>
              </a:rPr>
              <a:t>-1</a:t>
            </a:r>
            <a:r>
              <a:rPr lang="en-US" altLang="zh-CN" b="0" i="0" dirty="0">
                <a:solidFill>
                  <a:srgbClr val="292929"/>
                </a:solidFill>
                <a:effectLst/>
                <a:latin typeface="Times New Roman" panose="02020603050405020304" pitchFamily="18" charset="0"/>
                <a:cs typeface="Times New Roman" panose="02020603050405020304" pitchFamily="18" charset="0"/>
              </a:rPr>
              <a:t>, D】</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a:t>
            </a:r>
            <a:r>
              <a:rPr lang="en-US" altLang="zh-CN" dirty="0">
                <a:solidFill>
                  <a:srgbClr val="292929"/>
                </a:solidFill>
                <a:latin typeface="Times New Roman" panose="02020603050405020304" pitchFamily="18" charset="0"/>
                <a:cs typeface="Times New Roman" panose="02020603050405020304" pitchFamily="18" charset="0"/>
              </a:rPr>
              <a:t>D, 1</a:t>
            </a:r>
            <a:r>
              <a:rPr lang="en-US" altLang="zh-CN" b="0" i="0" dirty="0">
                <a:solidFill>
                  <a:srgbClr val="292929"/>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CN" altLang="en-US" b="0" i="0" dirty="0">
                <a:solidFill>
                  <a:srgbClr val="292929"/>
                </a:solidFill>
                <a:effectLst/>
                <a:latin typeface="Times New Roman" panose="02020603050405020304" pitchFamily="18" charset="0"/>
                <a:ea typeface="楷体" panose="02010609060101010101" pitchFamily="49" charset="-122"/>
                <a:cs typeface="Times New Roman" panose="02020603050405020304" pitchFamily="18" charset="0"/>
              </a:rPr>
              <a:t>提取最后时间步的</a:t>
            </a:r>
            <a:r>
              <a:rPr lang="zh-CN" altLang="en-US" dirty="0">
                <a:solidFill>
                  <a:srgbClr val="292929"/>
                </a:solidFill>
                <a:latin typeface="Times New Roman" panose="02020603050405020304" pitchFamily="18" charset="0"/>
                <a:ea typeface="楷体" panose="02010609060101010101" pitchFamily="49" charset="-122"/>
                <a:cs typeface="Times New Roman" panose="02020603050405020304" pitchFamily="18" charset="0"/>
              </a:rPr>
              <a:t>查询向量</a:t>
            </a:r>
            <a:r>
              <a:rPr lang="en-US" altLang="zh-CN" b="0" i="0" dirty="0">
                <a:solidFill>
                  <a:srgbClr val="292929"/>
                </a:solidFill>
                <a:effectLst/>
                <a:latin typeface="Times New Roman" panose="02020603050405020304" pitchFamily="18" charset="0"/>
                <a:ea typeface="楷体" panose="02010609060101010101" pitchFamily="49" charset="-122"/>
                <a:cs typeface="Times New Roman" panose="02020603050405020304" pitchFamily="18" charset="0"/>
              </a:rPr>
              <a:t>)</a:t>
            </a:r>
          </a:p>
          <a:p>
            <a:r>
              <a:rPr lang="en-US" altLang="zh-CN" dirty="0">
                <a:solidFill>
                  <a:srgbClr val="292929"/>
                </a:solidFill>
                <a:latin typeface="Times New Roman" panose="02020603050405020304" pitchFamily="18" charset="0"/>
                <a:cs typeface="Times New Roman" panose="02020603050405020304" pitchFamily="18" charset="0"/>
              </a:rPr>
              <a:t>H</a:t>
            </a:r>
            <a:r>
              <a:rPr lang="zh-CN" altLang="en-US" dirty="0">
                <a:solidFill>
                  <a:srgbClr val="292929"/>
                </a:solidFill>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T, D】× 【N, </a:t>
            </a:r>
            <a:r>
              <a:rPr lang="en-US" altLang="zh-CN" dirty="0">
                <a:solidFill>
                  <a:srgbClr val="292929"/>
                </a:solidFill>
                <a:latin typeface="Times New Roman" panose="02020603050405020304" pitchFamily="18" charset="0"/>
                <a:cs typeface="Times New Roman" panose="02020603050405020304" pitchFamily="18" charset="0"/>
              </a:rPr>
              <a:t>D, 1</a:t>
            </a:r>
            <a:r>
              <a:rPr lang="en-US" altLang="zh-CN" b="0" i="0" dirty="0">
                <a:solidFill>
                  <a:srgbClr val="292929"/>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dirty="0">
                <a:solidFill>
                  <a:srgbClr val="292929"/>
                </a:solidFill>
                <a:latin typeface="Times New Roman" panose="02020603050405020304" pitchFamily="18" charset="0"/>
                <a:cs typeface="Times New Roman" panose="02020603050405020304" pitchFamily="18" charset="0"/>
              </a:rPr>
              <a:t>L</a:t>
            </a:r>
            <a:r>
              <a:rPr lang="en-US" altLang="zh-CN" b="0" i="0" dirty="0">
                <a:solidFill>
                  <a:srgbClr val="292929"/>
                </a:solidFill>
                <a:effectLst/>
                <a:latin typeface="Times New Roman" panose="02020603050405020304" pitchFamily="18" charset="0"/>
                <a:cs typeface="Times New Roman" panose="02020603050405020304" pitchFamily="18" charset="0"/>
              </a:rPr>
              <a:t>am:【N, T, </a:t>
            </a:r>
            <a:r>
              <a:rPr lang="en-US" altLang="zh-CN" dirty="0">
                <a:solidFill>
                  <a:srgbClr val="292929"/>
                </a:solidFill>
                <a:latin typeface="Times New Roman" panose="02020603050405020304" pitchFamily="18" charset="0"/>
                <a:cs typeface="Times New Roman" panose="02020603050405020304" pitchFamily="18" charset="0"/>
              </a:rPr>
              <a:t>1</a:t>
            </a:r>
            <a:r>
              <a:rPr lang="en-US" altLang="zh-CN" b="0" i="0" dirty="0">
                <a:solidFill>
                  <a:srgbClr val="292929"/>
                </a:solidFill>
                <a:effectLst/>
                <a:latin typeface="Times New Roman" panose="02020603050405020304" pitchFamily="18" charset="0"/>
                <a:cs typeface="Times New Roman" panose="02020603050405020304" pitchFamily="18" charset="0"/>
              </a:rPr>
              <a:t>】(</a:t>
            </a:r>
            <a:r>
              <a:rPr lang="zh-CN" altLang="en-US" sz="1600" b="0" i="0" dirty="0">
                <a:solidFill>
                  <a:srgbClr val="292929"/>
                </a:solidFill>
                <a:effectLst/>
                <a:latin typeface="楷体" panose="02010609060101010101" pitchFamily="49" charset="-122"/>
                <a:ea typeface="楷体" panose="02010609060101010101" pitchFamily="49" charset="-122"/>
                <a:cs typeface="Times New Roman" panose="02020603050405020304" pitchFamily="18" charset="0"/>
              </a:rPr>
              <a:t>当前时间步对</a:t>
            </a:r>
            <a:r>
              <a:rPr lang="en-US" altLang="zh-CN" sz="1600" b="0" i="0" dirty="0">
                <a:solidFill>
                  <a:srgbClr val="292929"/>
                </a:solidFill>
                <a:effectLst/>
                <a:latin typeface="楷体" panose="02010609060101010101" pitchFamily="49" charset="-122"/>
                <a:ea typeface="楷体" panose="02010609060101010101" pitchFamily="49" charset="-122"/>
                <a:cs typeface="Times New Roman" panose="02020603050405020304" pitchFamily="18" charset="0"/>
              </a:rPr>
              <a:t>Q</a:t>
            </a:r>
            <a:r>
              <a:rPr lang="zh-CN" altLang="en-US" sz="1600" b="0" i="0" dirty="0">
                <a:solidFill>
                  <a:srgbClr val="292929"/>
                </a:solidFill>
                <a:effectLst/>
                <a:latin typeface="楷体" panose="02010609060101010101" pitchFamily="49" charset="-122"/>
                <a:ea typeface="楷体" panose="02010609060101010101" pitchFamily="49" charset="-122"/>
                <a:cs typeface="Times New Roman" panose="02020603050405020304" pitchFamily="18" charset="0"/>
              </a:rPr>
              <a:t>的重要程度</a:t>
            </a:r>
            <a:r>
              <a:rPr lang="en-US" altLang="zh-CN" b="0" i="0" dirty="0">
                <a:solidFill>
                  <a:srgbClr val="292929"/>
                </a:solidFill>
                <a:effectLst/>
                <a:latin typeface="Times New Roman" panose="02020603050405020304" pitchFamily="18" charset="0"/>
                <a:cs typeface="Times New Roman" panose="02020603050405020304" pitchFamily="18" charset="0"/>
              </a:rPr>
              <a:t>)</a:t>
            </a:r>
            <a:endParaRPr lang="en-US" altLang="zh-CN" dirty="0">
              <a:solidFill>
                <a:srgbClr val="292929"/>
              </a:solidFill>
              <a:latin typeface="Times New Roman" panose="02020603050405020304" pitchFamily="18" charset="0"/>
              <a:cs typeface="Times New Roman" panose="02020603050405020304" pitchFamily="18" charset="0"/>
            </a:endParaRPr>
          </a:p>
          <a:p>
            <a:r>
              <a:rPr lang="en-US" altLang="zh-CN" dirty="0">
                <a:solidFill>
                  <a:srgbClr val="292929"/>
                </a:solidFill>
                <a:latin typeface="Times New Roman" panose="02020603050405020304" pitchFamily="18" charset="0"/>
                <a:cs typeface="Times New Roman" panose="02020603050405020304" pitchFamily="18" charset="0"/>
              </a:rPr>
              <a:t>Lam</a:t>
            </a:r>
            <a:r>
              <a:rPr lang="zh-CN" altLang="en-US" dirty="0">
                <a:solidFill>
                  <a:srgbClr val="292929"/>
                </a:solidFill>
                <a:latin typeface="楷体" panose="02010609060101010101" pitchFamily="49" charset="-122"/>
                <a:ea typeface="楷体" panose="02010609060101010101" pitchFamily="49" charset="-122"/>
                <a:cs typeface="Times New Roman" panose="02020603050405020304" pitchFamily="18" charset="0"/>
              </a:rPr>
              <a:t>和原始张量内积</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1, </a:t>
            </a:r>
            <a:r>
              <a:rPr lang="en-US" altLang="zh-CN" dirty="0">
                <a:solidFill>
                  <a:srgbClr val="292929"/>
                </a:solidFill>
                <a:latin typeface="Times New Roman" panose="02020603050405020304" pitchFamily="18" charset="0"/>
                <a:cs typeface="Times New Roman" panose="02020603050405020304" pitchFamily="18" charset="0"/>
              </a:rPr>
              <a:t>T</a:t>
            </a:r>
            <a:r>
              <a:rPr lang="en-US" altLang="zh-CN" b="0" i="0" dirty="0">
                <a:solidFill>
                  <a:srgbClr val="292929"/>
                </a:solidFill>
                <a:effectLst/>
                <a:latin typeface="Times New Roman" panose="02020603050405020304" pitchFamily="18" charset="0"/>
                <a:cs typeface="Times New Roman" panose="02020603050405020304" pitchFamily="18" charset="0"/>
              </a:rPr>
              <a:t>】 × 【N, T</a:t>
            </a:r>
            <a:r>
              <a:rPr lang="en-US" altLang="zh-CN" dirty="0">
                <a:solidFill>
                  <a:srgbClr val="292929"/>
                </a:solidFill>
                <a:latin typeface="Times New Roman" panose="02020603050405020304" pitchFamily="18" charset="0"/>
                <a:cs typeface="Times New Roman" panose="02020603050405020304" pitchFamily="18" charset="0"/>
              </a:rPr>
              <a:t>, D</a:t>
            </a:r>
            <a:r>
              <a:rPr lang="en-US" altLang="zh-CN" b="0" i="0" dirty="0">
                <a:solidFill>
                  <a:srgbClr val="292929"/>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en-US" b="0" i="0" dirty="0">
                <a:solidFill>
                  <a:srgbClr val="292929"/>
                </a:solidFill>
                <a:effectLst/>
                <a:latin typeface="Times New Roman" panose="02020603050405020304" pitchFamily="18" charset="0"/>
                <a:cs typeface="Times New Roman" panose="02020603050405020304" pitchFamily="18" charset="0"/>
              </a:rPr>
              <a:t>→</a:t>
            </a:r>
            <a:r>
              <a:rPr lang="en-US" altLang="zh-CN" b="0" i="0" dirty="0">
                <a:solidFill>
                  <a:srgbClr val="292929"/>
                </a:solidFill>
                <a:effectLst/>
                <a:latin typeface="Times New Roman" panose="02020603050405020304" pitchFamily="18" charset="0"/>
                <a:cs typeface="Times New Roman" panose="02020603050405020304" pitchFamily="18" charset="0"/>
              </a:rPr>
              <a:t>【N, 1, D】</a:t>
            </a:r>
          </a:p>
          <a:p>
            <a:r>
              <a:rPr lang="zh-CN" altLang="en-US" dirty="0">
                <a:solidFill>
                  <a:srgbClr val="292929"/>
                </a:solidFill>
                <a:latin typeface="楷体" panose="02010609060101010101" pitchFamily="49" charset="-122"/>
                <a:ea typeface="楷体" panose="02010609060101010101" pitchFamily="49" charset="-122"/>
                <a:cs typeface="Times New Roman" panose="02020603050405020304" pitchFamily="18" charset="0"/>
              </a:rPr>
              <a:t>之后全连接预测输出</a:t>
            </a:r>
            <a:r>
              <a:rPr lang="en-US" altLang="zh-CN" dirty="0">
                <a:solidFill>
                  <a:srgbClr val="292929"/>
                </a:solidFill>
                <a:latin typeface="Times New Roman" panose="02020603050405020304" pitchFamily="18" charset="0"/>
                <a:cs typeface="Times New Roman" panose="02020603050405020304" pitchFamily="18" charset="0"/>
              </a:rPr>
              <a:t>【N,</a:t>
            </a:r>
            <a:r>
              <a:rPr lang="zh-CN" altLang="en-US" dirty="0">
                <a:solidFill>
                  <a:srgbClr val="292929"/>
                </a:solidFill>
                <a:latin typeface="Times New Roman" panose="02020603050405020304" pitchFamily="18" charset="0"/>
                <a:cs typeface="Times New Roman" panose="02020603050405020304" pitchFamily="18" charset="0"/>
              </a:rPr>
              <a:t> </a:t>
            </a:r>
            <a:r>
              <a:rPr lang="en-US" altLang="zh-CN" dirty="0">
                <a:solidFill>
                  <a:srgbClr val="292929"/>
                </a:solidFill>
                <a:latin typeface="Times New Roman" panose="02020603050405020304" pitchFamily="18" charset="0"/>
                <a:cs typeface="Times New Roman" panose="02020603050405020304" pitchFamily="18" charset="0"/>
              </a:rPr>
              <a:t>1】</a:t>
            </a:r>
            <a:endParaRPr lang="en-US" altLang="zh-CN" b="0" i="0" dirty="0">
              <a:solidFill>
                <a:srgbClr val="292929"/>
              </a:solidFill>
              <a:effectLst/>
              <a:latin typeface="Times New Roman" panose="02020603050405020304" pitchFamily="18" charset="0"/>
              <a:cs typeface="Times New Roman" panose="02020603050405020304" pitchFamily="18" charset="0"/>
            </a:endParaRPr>
          </a:p>
        </p:txBody>
      </p:sp>
      <p:sp>
        <p:nvSpPr>
          <p:cNvPr id="75" name="文本框 74">
            <a:extLst>
              <a:ext uri="{FF2B5EF4-FFF2-40B4-BE49-F238E27FC236}">
                <a16:creationId xmlns:a16="http://schemas.microsoft.com/office/drawing/2014/main" id="{FB89C9C4-9C0B-826A-1984-9B5EF3905D28}"/>
              </a:ext>
            </a:extLst>
          </p:cNvPr>
          <p:cNvSpPr txBox="1"/>
          <p:nvPr/>
        </p:nvSpPr>
        <p:spPr>
          <a:xfrm>
            <a:off x="6179480" y="1070611"/>
            <a:ext cx="2377574" cy="338554"/>
          </a:xfrm>
          <a:prstGeom prst="rect">
            <a:avLst/>
          </a:prstGeom>
          <a:noFill/>
        </p:spPr>
        <p:txBody>
          <a:bodyPr wrap="none" rtlCol="0">
            <a:spAutoFit/>
          </a:body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Figure 3: Master</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模型架构</a:t>
            </a:r>
          </a:p>
        </p:txBody>
      </p:sp>
      <p:sp>
        <p:nvSpPr>
          <p:cNvPr id="2" name="文本占位符 2">
            <a:extLst>
              <a:ext uri="{FF2B5EF4-FFF2-40B4-BE49-F238E27FC236}">
                <a16:creationId xmlns:a16="http://schemas.microsoft.com/office/drawing/2014/main" id="{1FB9048B-6870-DB1F-9570-D42C3FDB37DA}"/>
              </a:ext>
            </a:extLst>
          </p:cNvPr>
          <p:cNvSpPr txBox="1">
            <a:spLocks/>
          </p:cNvSpPr>
          <p:nvPr/>
        </p:nvSpPr>
        <p:spPr>
          <a:xfrm>
            <a:off x="1519034" y="6358281"/>
            <a:ext cx="9790316" cy="49157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lnSpc>
                <a:spcPct val="100000"/>
              </a:lnSpc>
              <a:spcBef>
                <a:spcPts val="0"/>
              </a:spcBef>
            </a:pPr>
            <a:r>
              <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资料来源：</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Li, T., Liu, Z., Shen, Y., Wang, X., Chen, H., &amp; Huang, S. (2023). MASTER: Market-Guided Stock Transformer for Stock</a:t>
            </a:r>
          </a:p>
          <a:p>
            <a:pPr indent="-457200">
              <a:lnSpc>
                <a:spcPct val="100000"/>
              </a:lnSpc>
              <a:spcBef>
                <a:spcPts val="0"/>
              </a:spcBef>
            </a:pP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Price Forecasting. </a:t>
            </a:r>
            <a:r>
              <a:rPr kumimoji="0" lang="en-US" altLang="zh-CN" sz="14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ArXiv</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abs/2312.15235.</a:t>
            </a:r>
            <a:endParaRPr lang="en-US" altLang="zh-CN" b="1" i="0" dirty="0">
              <a:solidFill>
                <a:srgbClr val="0C0D0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占位符 1">
            <a:extLst>
              <a:ext uri="{FF2B5EF4-FFF2-40B4-BE49-F238E27FC236}">
                <a16:creationId xmlns:a16="http://schemas.microsoft.com/office/drawing/2014/main" id="{E6757017-9023-A481-9FDF-ACB617573F1E}"/>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Master</a:t>
            </a: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2919539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11DD6-4B31-FB7D-B340-DE27042514C5}"/>
            </a:ext>
          </a:extLst>
        </p:cNvPr>
        <p:cNvGrpSpPr/>
        <p:nvPr/>
      </p:nvGrpSpPr>
      <p:grpSpPr>
        <a:xfrm>
          <a:off x="0" y="0"/>
          <a:ext cx="0" cy="0"/>
          <a:chOff x="0" y="0"/>
          <a:chExt cx="0" cy="0"/>
        </a:xfrm>
      </p:grpSpPr>
      <p:grpSp>
        <p:nvGrpSpPr>
          <p:cNvPr id="34" name="组合 33">
            <a:extLst>
              <a:ext uri="{FF2B5EF4-FFF2-40B4-BE49-F238E27FC236}">
                <a16:creationId xmlns:a16="http://schemas.microsoft.com/office/drawing/2014/main" id="{14330BA7-F343-FD65-065F-1BAD350CDF0D}"/>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59EC949E-DA39-1914-B415-0BC46F5AD986}"/>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9E21DAEC-82BF-4623-2607-48E140624734}"/>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9AB0EA12-CF67-2D46-2183-88AC6CC239C2}"/>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3E6B636-AB0C-C588-3473-7B3DFE4776CD}"/>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1401892-9857-6DC9-E58B-5AA6817DD015}"/>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2F99B83C-613A-E24B-9FE9-36EB3E516CE0}"/>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152BB7C8-56B2-0989-0A40-9A23E41E2899}"/>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AC5EA09A-7C94-D736-0F69-85435CF593AE}"/>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EB92F089-9E3E-6E9C-DFFE-F9065B961B26}"/>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79AE9031-8C46-284B-F7F2-B8B75E4E4BFC}"/>
                </a:ext>
              </a:extLst>
            </p:cNvPr>
            <p:cNvSpPr/>
            <p:nvPr/>
          </p:nvSpPr>
          <p:spPr>
            <a:xfrm>
              <a:off x="479557" y="3691289"/>
              <a:ext cx="1087705" cy="528077"/>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FA9FE3A2-2507-E8CF-5800-EFA05E593D83}"/>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EB1306F9-95CF-D0E1-059C-FD31A3EC25D9}"/>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D7650E88-7176-3D50-1240-15C67301F8CD}"/>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chemeClr val="bg1"/>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18A19B8F-7849-4D45-FF82-D492C2EB1681}"/>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sp>
        <p:nvSpPr>
          <p:cNvPr id="26" name="矩形: 圆角 25">
            <a:extLst>
              <a:ext uri="{FF2B5EF4-FFF2-40B4-BE49-F238E27FC236}">
                <a16:creationId xmlns:a16="http://schemas.microsoft.com/office/drawing/2014/main" id="{4BC1954A-76E4-F7A6-5657-67E25B8CCA06}"/>
              </a:ext>
            </a:extLst>
          </p:cNvPr>
          <p:cNvSpPr/>
          <p:nvPr/>
        </p:nvSpPr>
        <p:spPr>
          <a:xfrm>
            <a:off x="1780884" y="1543799"/>
            <a:ext cx="2191225" cy="4377671"/>
          </a:xfrm>
          <a:prstGeom prst="roundRect">
            <a:avLst/>
          </a:prstGeom>
          <a:noFill/>
          <a:ln w="12700" cap="flat" cmpd="sng" algn="ctr">
            <a:solidFill>
              <a:srgbClr val="4472C4">
                <a:shade val="15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FA269AB0-6447-5930-EE11-B12F3C8ECA13}"/>
              </a:ext>
            </a:extLst>
          </p:cNvPr>
          <p:cNvSpPr txBox="1"/>
          <p:nvPr/>
        </p:nvSpPr>
        <p:spPr>
          <a:xfrm>
            <a:off x="2365135" y="5967011"/>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模型预测</a:t>
            </a:r>
          </a:p>
        </p:txBody>
      </p:sp>
      <p:sp>
        <p:nvSpPr>
          <p:cNvPr id="36" name="矩形: 圆角 35">
            <a:extLst>
              <a:ext uri="{FF2B5EF4-FFF2-40B4-BE49-F238E27FC236}">
                <a16:creationId xmlns:a16="http://schemas.microsoft.com/office/drawing/2014/main" id="{CBD145B5-BC30-5E7C-546E-6A2AC8056027}"/>
              </a:ext>
            </a:extLst>
          </p:cNvPr>
          <p:cNvSpPr/>
          <p:nvPr/>
        </p:nvSpPr>
        <p:spPr>
          <a:xfrm>
            <a:off x="2003530" y="1680449"/>
            <a:ext cx="1782204" cy="59404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LGBM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特征重要性筛选</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348</a:t>
            </a:r>
            <a:r>
              <a:rPr lang="zh-CN" altLang="en-US"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特征</a:t>
            </a:r>
            <a:endParaRPr kumimoji="0" lang="zh-CN" altLang="en-US" sz="105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7" name="矩形: 圆角 36">
            <a:extLst>
              <a:ext uri="{FF2B5EF4-FFF2-40B4-BE49-F238E27FC236}">
                <a16:creationId xmlns:a16="http://schemas.microsoft.com/office/drawing/2014/main" id="{904C2FAF-5AD7-3D89-4FCF-C0FC269E6ED2}"/>
              </a:ext>
            </a:extLst>
          </p:cNvPr>
          <p:cNvSpPr/>
          <p:nvPr/>
        </p:nvSpPr>
        <p:spPr>
          <a:xfrm>
            <a:off x="2003531" y="4706799"/>
            <a:ext cx="1782204" cy="985877"/>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Master:</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2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Ma</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rket-Guided </a:t>
            </a:r>
            <a:r>
              <a:rPr lang="en-US" altLang="zh-CN" sz="12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S</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tock </a:t>
            </a:r>
            <a:r>
              <a:rPr lang="en-US" altLang="zh-CN" sz="1200" b="1"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1200"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ransform</a:t>
            </a:r>
            <a:r>
              <a:rPr lang="en-US" altLang="zh-CN" sz="1200" b="1"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ER</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 for Stock Price Forecasting</a:t>
            </a:r>
            <a:endParaRPr kumimoji="0" lang="zh-CN"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8" name="矩形: 圆角 37">
            <a:extLst>
              <a:ext uri="{FF2B5EF4-FFF2-40B4-BE49-F238E27FC236}">
                <a16:creationId xmlns:a16="http://schemas.microsoft.com/office/drawing/2014/main" id="{CAB3BC41-8C2C-0DCF-75E6-40A2F44B139C}"/>
              </a:ext>
            </a:extLst>
          </p:cNvPr>
          <p:cNvSpPr/>
          <p:nvPr/>
        </p:nvSpPr>
        <p:spPr>
          <a:xfrm>
            <a:off x="2003530" y="2631600"/>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PCA</a:t>
            </a:r>
            <a:r>
              <a:rPr lang="zh-CN" altLang="en-US"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降维</a:t>
            </a:r>
            <a:endPar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方差解释力度</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115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矩形: 圆角 38">
            <a:extLst>
              <a:ext uri="{FF2B5EF4-FFF2-40B4-BE49-F238E27FC236}">
                <a16:creationId xmlns:a16="http://schemas.microsoft.com/office/drawing/2014/main" id="{F58F2D43-4ADA-601F-008D-5FB3D492A49A}"/>
              </a:ext>
            </a:extLst>
          </p:cNvPr>
          <p:cNvSpPr/>
          <p:nvPr/>
        </p:nvSpPr>
        <p:spPr>
          <a:xfrm>
            <a:off x="2003530" y="3699511"/>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Lasso</a:t>
            </a: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针对剩余主成分</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进行二次筛选</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6B8F9248-9968-AC5E-5D93-BCC568ED61A4}"/>
              </a:ext>
            </a:extLst>
          </p:cNvPr>
          <p:cNvCxnSpPr>
            <a:cxnSpLocks/>
            <a:stCxn id="39" idx="2"/>
            <a:endCxn id="37" idx="0"/>
          </p:cNvCxnSpPr>
          <p:nvPr/>
        </p:nvCxnSpPr>
        <p:spPr>
          <a:xfrm>
            <a:off x="2894632" y="4400549"/>
            <a:ext cx="1" cy="306250"/>
          </a:xfrm>
          <a:prstGeom prst="straightConnector1">
            <a:avLst/>
          </a:prstGeom>
          <a:noFill/>
          <a:ln w="6350" cap="flat" cmpd="sng" algn="ctr">
            <a:solidFill>
              <a:sysClr val="windowText" lastClr="000000"/>
            </a:solidFill>
            <a:prstDash val="solid"/>
            <a:miter lim="800000"/>
            <a:tailEnd type="triangle"/>
          </a:ln>
          <a:effectLst/>
        </p:spPr>
      </p:cxnSp>
      <p:sp>
        <p:nvSpPr>
          <p:cNvPr id="41" name="加号 40">
            <a:extLst>
              <a:ext uri="{FF2B5EF4-FFF2-40B4-BE49-F238E27FC236}">
                <a16:creationId xmlns:a16="http://schemas.microsoft.com/office/drawing/2014/main" id="{B324F809-C1F5-2EA2-5D66-9894154837C3}"/>
              </a:ext>
            </a:extLst>
          </p:cNvPr>
          <p:cNvSpPr/>
          <p:nvPr/>
        </p:nvSpPr>
        <p:spPr>
          <a:xfrm>
            <a:off x="2778148" y="2351047"/>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加号 41">
            <a:extLst>
              <a:ext uri="{FF2B5EF4-FFF2-40B4-BE49-F238E27FC236}">
                <a16:creationId xmlns:a16="http://schemas.microsoft.com/office/drawing/2014/main" id="{13D8FB12-3AE7-1374-084A-FA5F44C2DA7B}"/>
              </a:ext>
            </a:extLst>
          </p:cNvPr>
          <p:cNvSpPr/>
          <p:nvPr/>
        </p:nvSpPr>
        <p:spPr>
          <a:xfrm>
            <a:off x="2783974" y="3395905"/>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65EC3872-DC9D-E796-9D5F-37FC654D6DB7}"/>
              </a:ext>
            </a:extLst>
          </p:cNvPr>
          <p:cNvSpPr txBox="1"/>
          <p:nvPr/>
        </p:nvSpPr>
        <p:spPr>
          <a:xfrm>
            <a:off x="4185731" y="4061534"/>
            <a:ext cx="7859844" cy="923330"/>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总结：</a:t>
            </a:r>
            <a:endParaRPr lang="en-US" altLang="zh-CN"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市场相关的特征门控机制可以简化一些特征工程的工作</a:t>
            </a:r>
            <a:endParaRPr lang="en-US" altLang="zh-CN"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尾盘阶段使用能够关注股票间瞬时影响的模型似乎优于纯截面与时序模型</a:t>
            </a:r>
          </a:p>
        </p:txBody>
      </p:sp>
      <p:sp>
        <p:nvSpPr>
          <p:cNvPr id="9" name="文本框 8">
            <a:extLst>
              <a:ext uri="{FF2B5EF4-FFF2-40B4-BE49-F238E27FC236}">
                <a16:creationId xmlns:a16="http://schemas.microsoft.com/office/drawing/2014/main" id="{24CC9495-9704-1BCE-49F6-FEB67535CD66}"/>
              </a:ext>
            </a:extLst>
          </p:cNvPr>
          <p:cNvSpPr txBox="1"/>
          <p:nvPr/>
        </p:nvSpPr>
        <p:spPr>
          <a:xfrm>
            <a:off x="5661020" y="1511172"/>
            <a:ext cx="4274055" cy="338554"/>
          </a:xfrm>
          <a:prstGeom prst="rect">
            <a:avLst/>
          </a:prstGeom>
          <a:noFill/>
        </p:spPr>
        <p:txBody>
          <a:bodyPr wrap="none" rtlCol="0">
            <a:spAutoFit/>
          </a:body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Table 4: Master</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模型与</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1stsolution</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模型表现对比</a:t>
            </a:r>
          </a:p>
        </p:txBody>
      </p:sp>
      <p:pic>
        <p:nvPicPr>
          <p:cNvPr id="15" name="图片 14">
            <a:extLst>
              <a:ext uri="{FF2B5EF4-FFF2-40B4-BE49-F238E27FC236}">
                <a16:creationId xmlns:a16="http://schemas.microsoft.com/office/drawing/2014/main" id="{04FF36BC-1B34-7E50-8EAE-2135FEE94A0E}"/>
              </a:ext>
            </a:extLst>
          </p:cNvPr>
          <p:cNvPicPr>
            <a:picLocks noChangeAspect="1"/>
          </p:cNvPicPr>
          <p:nvPr/>
        </p:nvPicPr>
        <p:blipFill>
          <a:blip r:embed="rId2"/>
          <a:srcRect r="31806" b="15297"/>
          <a:stretch/>
        </p:blipFill>
        <p:spPr>
          <a:xfrm>
            <a:off x="4326034" y="1882531"/>
            <a:ext cx="7244520" cy="1850103"/>
          </a:xfrm>
          <a:prstGeom prst="rect">
            <a:avLst/>
          </a:prstGeom>
        </p:spPr>
      </p:pic>
      <p:sp>
        <p:nvSpPr>
          <p:cNvPr id="16" name="文本占位符 2">
            <a:extLst>
              <a:ext uri="{FF2B5EF4-FFF2-40B4-BE49-F238E27FC236}">
                <a16:creationId xmlns:a16="http://schemas.microsoft.com/office/drawing/2014/main" id="{94DA6538-A2CC-C0A3-21DC-F0BA24A5AFED}"/>
              </a:ext>
            </a:extLst>
          </p:cNvPr>
          <p:cNvSpPr txBox="1">
            <a:spLocks/>
          </p:cNvSpPr>
          <p:nvPr/>
        </p:nvSpPr>
        <p:spPr>
          <a:xfrm>
            <a:off x="1519034" y="6434481"/>
            <a:ext cx="9790316" cy="4251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lnSpc>
                <a:spcPct val="100000"/>
              </a:lnSpc>
              <a:spcBef>
                <a:spcPts val="0"/>
              </a:spcBef>
            </a:pPr>
            <a:r>
              <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资料来源：</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en-US" altLang="zh-CN" sz="1400" b="0" i="0" u="none" strike="noStrike" kern="1200" cap="none" spc="0" normalizeH="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st</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solution on Trading at Close </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hlinkClick r:id="rId3"/>
              </a:rPr>
              <a:t>https://www.kaggle.com/competitions/optiver-trading-at-the-close/discussion/487446</a:t>
            </a:r>
            <a:endPar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 name="文本占位符 1">
            <a:extLst>
              <a:ext uri="{FF2B5EF4-FFF2-40B4-BE49-F238E27FC236}">
                <a16:creationId xmlns:a16="http://schemas.microsoft.com/office/drawing/2014/main" id="{DEB0666E-6B20-44B0-BE7D-80B69FE2A88A}"/>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Master</a:t>
            </a: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a:t>
            </a:r>
          </a:p>
        </p:txBody>
      </p:sp>
    </p:spTree>
    <p:extLst>
      <p:ext uri="{BB962C8B-B14F-4D97-AF65-F5344CB8AC3E}">
        <p14:creationId xmlns:p14="http://schemas.microsoft.com/office/powerpoint/2010/main" val="2228138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49EAD-ED5C-0373-A357-DD741130C0FD}"/>
            </a:ext>
          </a:extLst>
        </p:cNvPr>
        <p:cNvGrpSpPr/>
        <p:nvPr/>
      </p:nvGrpSpPr>
      <p:grpSpPr>
        <a:xfrm>
          <a:off x="0" y="0"/>
          <a:ext cx="0" cy="0"/>
          <a:chOff x="0" y="0"/>
          <a:chExt cx="0" cy="0"/>
        </a:xfrm>
      </p:grpSpPr>
      <p:grpSp>
        <p:nvGrpSpPr>
          <p:cNvPr id="34" name="组合 33">
            <a:extLst>
              <a:ext uri="{FF2B5EF4-FFF2-40B4-BE49-F238E27FC236}">
                <a16:creationId xmlns:a16="http://schemas.microsoft.com/office/drawing/2014/main" id="{02B6B96C-3AE2-E6DB-6711-860854EEBC46}"/>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C056E81E-DEA1-7CE4-10A2-3B5C728C36FE}"/>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335B2B1B-6EB3-BEDA-BB47-476D4145C65E}"/>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0A0B2554-6A0C-AA17-D749-3E3A539B26BA}"/>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0D34B426-05FD-9152-DBFB-49705235F0BB}"/>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563479F-7885-336F-B270-A2C2491A2117}"/>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052E7F58-8AA8-713A-ADFD-319CB6A30481}"/>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A3EF9E54-243F-8E0F-08D0-6305B597FA78}"/>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4504A21A-9B1E-E865-3E2A-3E5E61AD7629}"/>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8F2D372B-59B3-BE37-5730-B6948E8F78F3}"/>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FEE3C091-8289-76FA-2CE0-05D75A83ACFC}"/>
                </a:ext>
              </a:extLst>
            </p:cNvPr>
            <p:cNvSpPr/>
            <p:nvPr/>
          </p:nvSpPr>
          <p:spPr>
            <a:xfrm>
              <a:off x="479557" y="3691289"/>
              <a:ext cx="1087705" cy="528077"/>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CA51C8F6-7B84-1C0A-58E5-B1100C4054A0}"/>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A14E4FD6-21B3-3035-5C3C-2B13414190C4}"/>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D4B87888-99FE-9204-C5A6-D59D9C3C13C3}"/>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chemeClr val="bg1"/>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53C3D9CE-4CAD-DD19-152C-5BB229E43AED}"/>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sp>
        <p:nvSpPr>
          <p:cNvPr id="26" name="矩形: 圆角 25">
            <a:extLst>
              <a:ext uri="{FF2B5EF4-FFF2-40B4-BE49-F238E27FC236}">
                <a16:creationId xmlns:a16="http://schemas.microsoft.com/office/drawing/2014/main" id="{C3A232FB-555E-1FC5-C991-F3E348677A52}"/>
              </a:ext>
            </a:extLst>
          </p:cNvPr>
          <p:cNvSpPr/>
          <p:nvPr/>
        </p:nvSpPr>
        <p:spPr>
          <a:xfrm>
            <a:off x="1780884" y="1543799"/>
            <a:ext cx="2191225" cy="4377671"/>
          </a:xfrm>
          <a:prstGeom prst="roundRect">
            <a:avLst/>
          </a:prstGeom>
          <a:noFill/>
          <a:ln w="12700" cap="flat" cmpd="sng" algn="ctr">
            <a:solidFill>
              <a:srgbClr val="4472C4">
                <a:shade val="15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F38F1285-3DA4-E218-2654-2C77D5C71920}"/>
              </a:ext>
            </a:extLst>
          </p:cNvPr>
          <p:cNvSpPr txBox="1"/>
          <p:nvPr/>
        </p:nvSpPr>
        <p:spPr>
          <a:xfrm>
            <a:off x="2365135" y="5967011"/>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模型预测</a:t>
            </a:r>
          </a:p>
        </p:txBody>
      </p:sp>
      <p:sp>
        <p:nvSpPr>
          <p:cNvPr id="36" name="矩形: 圆角 35">
            <a:extLst>
              <a:ext uri="{FF2B5EF4-FFF2-40B4-BE49-F238E27FC236}">
                <a16:creationId xmlns:a16="http://schemas.microsoft.com/office/drawing/2014/main" id="{047D5B36-81DE-FB6C-164D-4D1F7C5BD123}"/>
              </a:ext>
            </a:extLst>
          </p:cNvPr>
          <p:cNvSpPr/>
          <p:nvPr/>
        </p:nvSpPr>
        <p:spPr>
          <a:xfrm>
            <a:off x="2003530" y="1680449"/>
            <a:ext cx="1782204" cy="59404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LGBM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特征重要性筛选</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348</a:t>
            </a:r>
            <a:r>
              <a:rPr lang="zh-CN" altLang="en-US"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特征</a:t>
            </a:r>
            <a:endParaRPr kumimoji="0" lang="zh-CN" altLang="en-US" sz="105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7" name="矩形: 圆角 36">
            <a:extLst>
              <a:ext uri="{FF2B5EF4-FFF2-40B4-BE49-F238E27FC236}">
                <a16:creationId xmlns:a16="http://schemas.microsoft.com/office/drawing/2014/main" id="{9D8E0E1A-3918-56A2-A02B-E4C83B8EC6E4}"/>
              </a:ext>
            </a:extLst>
          </p:cNvPr>
          <p:cNvSpPr/>
          <p:nvPr/>
        </p:nvSpPr>
        <p:spPr>
          <a:xfrm>
            <a:off x="2003531" y="4706799"/>
            <a:ext cx="1782204" cy="985877"/>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Master:</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2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Ma</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rket-Guided </a:t>
            </a:r>
            <a:r>
              <a:rPr lang="en-US" altLang="zh-CN" sz="12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S</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tock </a:t>
            </a:r>
            <a:r>
              <a:rPr lang="en-US" altLang="zh-CN" sz="1200" b="1"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1200"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ransform</a:t>
            </a:r>
            <a:r>
              <a:rPr lang="en-US" altLang="zh-CN" sz="1200" b="1" kern="0" dirty="0" err="1">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ER</a:t>
            </a:r>
            <a:r>
              <a:rPr lang="en-US" altLang="zh-CN" sz="120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 for Stock Price Forecasting</a:t>
            </a:r>
            <a:endParaRPr kumimoji="0" lang="zh-CN"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8" name="矩形: 圆角 37">
            <a:extLst>
              <a:ext uri="{FF2B5EF4-FFF2-40B4-BE49-F238E27FC236}">
                <a16:creationId xmlns:a16="http://schemas.microsoft.com/office/drawing/2014/main" id="{14464A4D-BE15-DAA8-7A81-5510BB76139A}"/>
              </a:ext>
            </a:extLst>
          </p:cNvPr>
          <p:cNvSpPr/>
          <p:nvPr/>
        </p:nvSpPr>
        <p:spPr>
          <a:xfrm>
            <a:off x="2003530" y="2631600"/>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PCA</a:t>
            </a:r>
            <a:r>
              <a:rPr lang="zh-CN" altLang="en-US"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降维</a:t>
            </a:r>
            <a:endPar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方差解释力度</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115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矩形: 圆角 38">
            <a:extLst>
              <a:ext uri="{FF2B5EF4-FFF2-40B4-BE49-F238E27FC236}">
                <a16:creationId xmlns:a16="http://schemas.microsoft.com/office/drawing/2014/main" id="{2F59E99B-16BE-2666-636E-F6DE8EE90A29}"/>
              </a:ext>
            </a:extLst>
          </p:cNvPr>
          <p:cNvSpPr/>
          <p:nvPr/>
        </p:nvSpPr>
        <p:spPr>
          <a:xfrm>
            <a:off x="2003530" y="3699511"/>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Lasso</a:t>
            </a: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针对剩余主成分</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进行二次筛选</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58957395-977A-D53F-7607-E3F7C636160E}"/>
              </a:ext>
            </a:extLst>
          </p:cNvPr>
          <p:cNvCxnSpPr>
            <a:cxnSpLocks/>
            <a:stCxn id="39" idx="2"/>
            <a:endCxn id="37" idx="0"/>
          </p:cNvCxnSpPr>
          <p:nvPr/>
        </p:nvCxnSpPr>
        <p:spPr>
          <a:xfrm>
            <a:off x="2894632" y="4400549"/>
            <a:ext cx="1" cy="306250"/>
          </a:xfrm>
          <a:prstGeom prst="straightConnector1">
            <a:avLst/>
          </a:prstGeom>
          <a:noFill/>
          <a:ln w="6350" cap="flat" cmpd="sng" algn="ctr">
            <a:solidFill>
              <a:sysClr val="windowText" lastClr="000000"/>
            </a:solidFill>
            <a:prstDash val="solid"/>
            <a:miter lim="800000"/>
            <a:tailEnd type="triangle"/>
          </a:ln>
          <a:effectLst/>
        </p:spPr>
      </p:cxnSp>
      <p:sp>
        <p:nvSpPr>
          <p:cNvPr id="41" name="加号 40">
            <a:extLst>
              <a:ext uri="{FF2B5EF4-FFF2-40B4-BE49-F238E27FC236}">
                <a16:creationId xmlns:a16="http://schemas.microsoft.com/office/drawing/2014/main" id="{4B248CD3-A6BF-2FC8-D836-4DE8F7FE7BA2}"/>
              </a:ext>
            </a:extLst>
          </p:cNvPr>
          <p:cNvSpPr/>
          <p:nvPr/>
        </p:nvSpPr>
        <p:spPr>
          <a:xfrm>
            <a:off x="2778148" y="2351047"/>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加号 41">
            <a:extLst>
              <a:ext uri="{FF2B5EF4-FFF2-40B4-BE49-F238E27FC236}">
                <a16:creationId xmlns:a16="http://schemas.microsoft.com/office/drawing/2014/main" id="{6A9BD62D-1C77-F3CA-71BD-1C2105B8484A}"/>
              </a:ext>
            </a:extLst>
          </p:cNvPr>
          <p:cNvSpPr/>
          <p:nvPr/>
        </p:nvSpPr>
        <p:spPr>
          <a:xfrm>
            <a:off x="2783974" y="3395905"/>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4DD9AA4F-0BCA-A41F-9C1F-9A3E300463B2}"/>
              </a:ext>
            </a:extLst>
          </p:cNvPr>
          <p:cNvSpPr txBox="1"/>
          <p:nvPr/>
        </p:nvSpPr>
        <p:spPr>
          <a:xfrm>
            <a:off x="4185731" y="4061534"/>
            <a:ext cx="7859844" cy="923330"/>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总结：</a:t>
            </a:r>
            <a:endParaRPr lang="en-US" altLang="zh-CN"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市场相关的特征门控机制可以简化一些特征工程的工作</a:t>
            </a:r>
            <a:endParaRPr lang="en-US" altLang="zh-CN"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pPr>
            <a:r>
              <a:rPr lang="zh-CN" altLang="en-US" dirty="0">
                <a:latin typeface="楷体" panose="02010609060101010101" pitchFamily="49" charset="-122"/>
                <a:ea typeface="楷体" panose="02010609060101010101" pitchFamily="49" charset="-122"/>
              </a:rPr>
              <a:t>尾盘阶段使用能够关注股票间瞬时影响的模型似乎优于纯截面与时序模型</a:t>
            </a:r>
          </a:p>
        </p:txBody>
      </p:sp>
      <p:sp>
        <p:nvSpPr>
          <p:cNvPr id="9" name="文本框 8">
            <a:extLst>
              <a:ext uri="{FF2B5EF4-FFF2-40B4-BE49-F238E27FC236}">
                <a16:creationId xmlns:a16="http://schemas.microsoft.com/office/drawing/2014/main" id="{3898F867-07FD-DBC5-22DB-955840245BDF}"/>
              </a:ext>
            </a:extLst>
          </p:cNvPr>
          <p:cNvSpPr txBox="1"/>
          <p:nvPr/>
        </p:nvSpPr>
        <p:spPr>
          <a:xfrm>
            <a:off x="5661020" y="1511172"/>
            <a:ext cx="4274055" cy="338554"/>
          </a:xfrm>
          <a:prstGeom prst="rect">
            <a:avLst/>
          </a:prstGeom>
          <a:noFill/>
        </p:spPr>
        <p:txBody>
          <a:bodyPr wrap="none" rtlCol="0">
            <a:spAutoFit/>
          </a:body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Table 4: Master</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模型与</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1stsolution</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模型表现对比</a:t>
            </a:r>
          </a:p>
        </p:txBody>
      </p:sp>
      <p:pic>
        <p:nvPicPr>
          <p:cNvPr id="15" name="图片 14">
            <a:extLst>
              <a:ext uri="{FF2B5EF4-FFF2-40B4-BE49-F238E27FC236}">
                <a16:creationId xmlns:a16="http://schemas.microsoft.com/office/drawing/2014/main" id="{AA46928B-5A64-4DB5-6570-C6BB156138AC}"/>
              </a:ext>
            </a:extLst>
          </p:cNvPr>
          <p:cNvPicPr>
            <a:picLocks noChangeAspect="1"/>
          </p:cNvPicPr>
          <p:nvPr/>
        </p:nvPicPr>
        <p:blipFill>
          <a:blip r:embed="rId2"/>
          <a:srcRect r="31806" b="15297"/>
          <a:stretch/>
        </p:blipFill>
        <p:spPr>
          <a:xfrm>
            <a:off x="4326034" y="1882531"/>
            <a:ext cx="7244520" cy="1850103"/>
          </a:xfrm>
          <a:prstGeom prst="rect">
            <a:avLst/>
          </a:prstGeom>
        </p:spPr>
      </p:pic>
      <p:sp>
        <p:nvSpPr>
          <p:cNvPr id="16" name="文本占位符 2">
            <a:extLst>
              <a:ext uri="{FF2B5EF4-FFF2-40B4-BE49-F238E27FC236}">
                <a16:creationId xmlns:a16="http://schemas.microsoft.com/office/drawing/2014/main" id="{8CAAF1E7-E7D3-181E-2299-BB205161D30B}"/>
              </a:ext>
            </a:extLst>
          </p:cNvPr>
          <p:cNvSpPr txBox="1">
            <a:spLocks/>
          </p:cNvSpPr>
          <p:nvPr/>
        </p:nvSpPr>
        <p:spPr>
          <a:xfrm>
            <a:off x="1519034" y="6434481"/>
            <a:ext cx="9790316" cy="42512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lnSpc>
                <a:spcPct val="100000"/>
              </a:lnSpc>
              <a:spcBef>
                <a:spcPts val="0"/>
              </a:spcBef>
            </a:pPr>
            <a:r>
              <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资料来源：</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en-US" altLang="zh-CN" sz="1400" b="0" i="0" u="none" strike="noStrike" kern="1200" cap="none" spc="0" normalizeH="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st</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solution on Trading at Close </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hlinkClick r:id="rId3"/>
              </a:rPr>
              <a:t>https://www.kaggle.com/competitions/optiver-trading-at-the-close/discussion/487446</a:t>
            </a:r>
            <a:endPar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占位符 1">
            <a:extLst>
              <a:ext uri="{FF2B5EF4-FFF2-40B4-BE49-F238E27FC236}">
                <a16:creationId xmlns:a16="http://schemas.microsoft.com/office/drawing/2014/main" id="{676775E9-D306-DBC7-1768-DC43E09EDCD0}"/>
              </a:ext>
            </a:extLst>
          </p:cNvPr>
          <p:cNvSpPr txBox="1">
            <a:spLocks/>
          </p:cNvSpPr>
          <p:nvPr/>
        </p:nvSpPr>
        <p:spPr>
          <a:xfrm>
            <a:off x="1563688" y="404813"/>
            <a:ext cx="357346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Master</a:t>
            </a: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模型结果</a:t>
            </a:r>
          </a:p>
        </p:txBody>
      </p:sp>
    </p:spTree>
    <p:extLst>
      <p:ext uri="{BB962C8B-B14F-4D97-AF65-F5344CB8AC3E}">
        <p14:creationId xmlns:p14="http://schemas.microsoft.com/office/powerpoint/2010/main" val="1807171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E614566-A3F6-44FF-B564-6FEA23BFB99E}"/>
              </a:ext>
            </a:extLst>
          </p:cNvPr>
          <p:cNvSpPr>
            <a:spLocks noGrp="1"/>
          </p:cNvSpPr>
          <p:nvPr>
            <p:ph type="body" sz="quarter" idx="14"/>
          </p:nvPr>
        </p:nvSpPr>
        <p:spPr>
          <a:xfrm>
            <a:off x="397272" y="6421738"/>
            <a:ext cx="10648255" cy="436261"/>
          </a:xfrm>
        </p:spPr>
        <p:txBody>
          <a:bodyPr/>
          <a:lstStyle/>
          <a:p>
            <a:pPr>
              <a:spcBef>
                <a:spcPts val="0"/>
              </a:spcBef>
            </a:pPr>
            <a:r>
              <a:rPr lang="zh-CN" altLang="en-US" dirty="0"/>
              <a:t>资料来源：</a:t>
            </a:r>
            <a:r>
              <a:rPr lang="en-US" altLang="zh-CN" dirty="0"/>
              <a:t>Lea, C.S., Vidal, R., Reiter, A., &amp; Hager, G. (2016). Temporal Convolutional Networks: A Unified Approach to Action Segmentation. </a:t>
            </a:r>
          </a:p>
          <a:p>
            <a:pPr>
              <a:spcBef>
                <a:spcPts val="0"/>
              </a:spcBef>
            </a:pPr>
            <a:r>
              <a:rPr lang="en-US" altLang="zh-CN" dirty="0"/>
              <a:t>                    ECCV Workshops.</a:t>
            </a:r>
            <a:endParaRPr lang="zh-CN" altLang="en-US" dirty="0"/>
          </a:p>
        </p:txBody>
      </p:sp>
      <p:cxnSp>
        <p:nvCxnSpPr>
          <p:cNvPr id="5" name="直接连接符 4">
            <a:extLst>
              <a:ext uri="{FF2B5EF4-FFF2-40B4-BE49-F238E27FC236}">
                <a16:creationId xmlns:a16="http://schemas.microsoft.com/office/drawing/2014/main" id="{C8274369-C19F-4B87-893F-33847724F02F}"/>
              </a:ext>
            </a:extLst>
          </p:cNvPr>
          <p:cNvCxnSpPr>
            <a:cxnSpLocks/>
          </p:cNvCxnSpPr>
          <p:nvPr/>
        </p:nvCxnSpPr>
        <p:spPr>
          <a:xfrm>
            <a:off x="783470" y="1460793"/>
            <a:ext cx="49639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69DB2F3-2A2D-4F6D-A189-ACEE98C3F097}"/>
              </a:ext>
            </a:extLst>
          </p:cNvPr>
          <p:cNvSpPr txBox="1"/>
          <p:nvPr/>
        </p:nvSpPr>
        <p:spPr>
          <a:xfrm>
            <a:off x="660528" y="1078499"/>
            <a:ext cx="5126018" cy="338554"/>
          </a:xfrm>
          <a:prstGeom prst="rect">
            <a:avLst/>
          </a:prstGeom>
          <a:noFill/>
        </p:spPr>
        <p:txBody>
          <a:bodyPr vert="horz" wrap="square" rtlCol="0">
            <a:spAutoFit/>
          </a:bodyPr>
          <a:lstStyle/>
          <a:p>
            <a:pPr algn="ctr"/>
            <a:r>
              <a:rPr kumimoji="1" lang="en-US" altLang="zh-CN" sz="1600" b="1" dirty="0">
                <a:ea typeface="楷体" panose="02010609060101010101" pitchFamily="49" charset="-122"/>
                <a:cs typeface="Times New Roman" panose="02020503050405090304" pitchFamily="18" charset="0"/>
              </a:rPr>
              <a:t>TCN(</a:t>
            </a:r>
            <a:r>
              <a:rPr kumimoji="1" lang="zh-CN" altLang="en-US" sz="1600" b="1" dirty="0">
                <a:ea typeface="楷体" panose="02010609060101010101" pitchFamily="49" charset="-122"/>
                <a:cs typeface="Times New Roman" panose="02020503050405090304" pitchFamily="18" charset="0"/>
              </a:rPr>
              <a:t>时间卷积网络</a:t>
            </a:r>
            <a:r>
              <a:rPr kumimoji="1" lang="en-US" altLang="zh-CN" sz="1600" b="1" dirty="0">
                <a:ea typeface="楷体" panose="02010609060101010101" pitchFamily="49" charset="-122"/>
                <a:cs typeface="Times New Roman" panose="02020503050405090304" pitchFamily="18" charset="0"/>
              </a:rPr>
              <a:t>)</a:t>
            </a:r>
            <a:r>
              <a:rPr kumimoji="1" lang="zh-CN" altLang="en-US" sz="1600" b="1" dirty="0">
                <a:ea typeface="楷体" panose="02010609060101010101" pitchFamily="49" charset="-122"/>
                <a:cs typeface="Times New Roman" panose="02020503050405090304" pitchFamily="18" charset="0"/>
              </a:rPr>
              <a:t> </a:t>
            </a:r>
            <a:r>
              <a:rPr kumimoji="1" lang="en-US" altLang="zh-CN" sz="1600" b="1" dirty="0">
                <a:ea typeface="楷体" panose="02010609060101010101" pitchFamily="49" charset="-122"/>
                <a:cs typeface="Times New Roman" panose="02020503050405090304" pitchFamily="18" charset="0"/>
              </a:rPr>
              <a:t>,</a:t>
            </a:r>
            <a:r>
              <a:rPr kumimoji="1" lang="zh-CN" altLang="en-US" sz="1600" b="1" dirty="0">
                <a:ea typeface="楷体" panose="02010609060101010101" pitchFamily="49" charset="-122"/>
                <a:cs typeface="Times New Roman" panose="02020503050405090304" pitchFamily="18" charset="0"/>
              </a:rPr>
              <a:t>把 </a:t>
            </a:r>
            <a:r>
              <a:rPr kumimoji="1" lang="en-US" altLang="zh-CN" sz="1600" b="1" dirty="0">
                <a:ea typeface="楷体" panose="02010609060101010101" pitchFamily="49" charset="-122"/>
                <a:cs typeface="Times New Roman" panose="02020503050405090304" pitchFamily="18" charset="0"/>
              </a:rPr>
              <a:t>CNN </a:t>
            </a:r>
            <a:r>
              <a:rPr kumimoji="1" lang="zh-CN" altLang="en-US" sz="1600" b="1" dirty="0">
                <a:ea typeface="楷体" panose="02010609060101010101" pitchFamily="49" charset="-122"/>
                <a:cs typeface="Times New Roman" panose="02020503050405090304" pitchFamily="18" charset="0"/>
              </a:rPr>
              <a:t>中卷积带入时序网络中</a:t>
            </a:r>
          </a:p>
        </p:txBody>
      </p:sp>
      <p:pic>
        <p:nvPicPr>
          <p:cNvPr id="4" name="Picture 4">
            <a:extLst>
              <a:ext uri="{FF2B5EF4-FFF2-40B4-BE49-F238E27FC236}">
                <a16:creationId xmlns:a16="http://schemas.microsoft.com/office/drawing/2014/main" id="{436EDDB7-3C81-B925-AE37-2A507889ED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501" y="1575091"/>
            <a:ext cx="2649441" cy="2015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0" name="Picture 2">
            <a:extLst>
              <a:ext uri="{FF2B5EF4-FFF2-40B4-BE49-F238E27FC236}">
                <a16:creationId xmlns:a16="http://schemas.microsoft.com/office/drawing/2014/main" id="{55AD5150-3E8C-0513-A647-7BA0D6EE9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88" y="3952826"/>
            <a:ext cx="2426674" cy="23406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FCD5C60C-05D6-06B9-22A0-3F7225C461B1}"/>
              </a:ext>
            </a:extLst>
          </p:cNvPr>
          <p:cNvSpPr txBox="1"/>
          <p:nvPr/>
        </p:nvSpPr>
        <p:spPr>
          <a:xfrm>
            <a:off x="1617301" y="6049838"/>
            <a:ext cx="1119951" cy="307777"/>
          </a:xfrm>
          <a:prstGeom prst="rect">
            <a:avLst/>
          </a:prstGeom>
          <a:noFill/>
        </p:spPr>
        <p:txBody>
          <a:bodyPr wrap="square" rtlCol="0">
            <a:spAutoFit/>
          </a:bodyPr>
          <a:lstStyle/>
          <a:p>
            <a:r>
              <a:rPr kumimoji="1" lang="zh-CN" altLang="en-US" sz="1400" dirty="0">
                <a:latin typeface="KaiTi" panose="02010609060101010101" pitchFamily="49" charset="-122"/>
                <a:ea typeface="KaiTi" panose="02010609060101010101" pitchFamily="49" charset="-122"/>
              </a:rPr>
              <a:t>膨胀卷积</a:t>
            </a:r>
          </a:p>
        </p:txBody>
      </p:sp>
      <p:sp>
        <p:nvSpPr>
          <p:cNvPr id="36" name="文本框 35">
            <a:extLst>
              <a:ext uri="{FF2B5EF4-FFF2-40B4-BE49-F238E27FC236}">
                <a16:creationId xmlns:a16="http://schemas.microsoft.com/office/drawing/2014/main" id="{861D380A-DB74-5906-549C-379B7434556D}"/>
              </a:ext>
            </a:extLst>
          </p:cNvPr>
          <p:cNvSpPr txBox="1"/>
          <p:nvPr/>
        </p:nvSpPr>
        <p:spPr>
          <a:xfrm>
            <a:off x="1536146" y="3623225"/>
            <a:ext cx="1008990" cy="307777"/>
          </a:xfrm>
          <a:prstGeom prst="rect">
            <a:avLst/>
          </a:prstGeom>
          <a:noFill/>
        </p:spPr>
        <p:txBody>
          <a:bodyPr wrap="square">
            <a:spAutoFit/>
          </a:bodyPr>
          <a:lstStyle/>
          <a:p>
            <a:r>
              <a:rPr kumimoji="1" lang="zh-CN" altLang="en-US" sz="1400" dirty="0">
                <a:latin typeface="KaiTi" panose="02010609060101010101" pitchFamily="49" charset="-122"/>
                <a:ea typeface="KaiTi" panose="02010609060101010101" pitchFamily="49" charset="-122"/>
              </a:rPr>
              <a:t>因果卷积</a:t>
            </a:r>
          </a:p>
        </p:txBody>
      </p:sp>
      <p:sp>
        <p:nvSpPr>
          <p:cNvPr id="39" name="文本占位符 1">
            <a:extLst>
              <a:ext uri="{FF2B5EF4-FFF2-40B4-BE49-F238E27FC236}">
                <a16:creationId xmlns:a16="http://schemas.microsoft.com/office/drawing/2014/main" id="{14C76313-3105-BD27-5D2F-0D737D247C68}"/>
              </a:ext>
            </a:extLst>
          </p:cNvPr>
          <p:cNvSpPr>
            <a:spLocks noGrp="1"/>
          </p:cNvSpPr>
          <p:nvPr>
            <p:ph type="body" sz="quarter" idx="13"/>
          </p:nvPr>
        </p:nvSpPr>
        <p:spPr>
          <a:xfrm>
            <a:off x="509588" y="404813"/>
            <a:ext cx="3078162" cy="490537"/>
          </a:xfrm>
        </p:spPr>
        <p:txBody>
          <a:bodyPr/>
          <a:lstStyle/>
          <a:p>
            <a:r>
              <a:rPr lang="en-US" altLang="zh-CN" dirty="0"/>
              <a:t>TCN</a:t>
            </a:r>
            <a:r>
              <a:rPr lang="zh-CN" altLang="en-US" dirty="0"/>
              <a:t>模型介绍</a:t>
            </a:r>
          </a:p>
        </p:txBody>
      </p:sp>
      <p:pic>
        <p:nvPicPr>
          <p:cNvPr id="2052" name="Picture 4">
            <a:extLst>
              <a:ext uri="{FF2B5EF4-FFF2-40B4-BE49-F238E27FC236}">
                <a16:creationId xmlns:a16="http://schemas.microsoft.com/office/drawing/2014/main" id="{3015603B-1ED1-549A-0347-224D4C0ACC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084" y="3363350"/>
            <a:ext cx="6179444" cy="2840376"/>
          </a:xfrm>
          <a:prstGeom prst="rect">
            <a:avLst/>
          </a:prstGeom>
          <a:noFill/>
          <a:extLst>
            <a:ext uri="{909E8E84-426E-40DD-AFC4-6F175D3DCCD1}">
              <a14:hiddenFill xmlns:a14="http://schemas.microsoft.com/office/drawing/2010/main">
                <a:solidFill>
                  <a:srgbClr val="FFFFFF"/>
                </a:solidFill>
              </a14:hiddenFill>
            </a:ext>
          </a:extLst>
        </p:spPr>
      </p:pic>
      <p:sp>
        <p:nvSpPr>
          <p:cNvPr id="54" name="矩形 53">
            <a:extLst>
              <a:ext uri="{FF2B5EF4-FFF2-40B4-BE49-F238E27FC236}">
                <a16:creationId xmlns:a16="http://schemas.microsoft.com/office/drawing/2014/main" id="{D0E9DE2F-14EC-B9D1-CEBC-649AAE6A1F19}"/>
              </a:ext>
            </a:extLst>
          </p:cNvPr>
          <p:cNvSpPr/>
          <p:nvPr/>
        </p:nvSpPr>
        <p:spPr>
          <a:xfrm>
            <a:off x="4714996" y="1504534"/>
            <a:ext cx="6330533" cy="706034"/>
          </a:xfrm>
          <a:prstGeom prst="rect">
            <a:avLst/>
          </a:prstGeom>
          <a:solidFill>
            <a:schemeClr val="accent6">
              <a:lumMod val="40000"/>
              <a:lumOff val="60000"/>
              <a:alpha val="30196"/>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ea typeface="华文楷体" panose="02010600040101010101" pitchFamily="2" charset="-122"/>
            </a:endParaRPr>
          </a:p>
        </p:txBody>
      </p:sp>
      <p:sp>
        <p:nvSpPr>
          <p:cNvPr id="55" name="文本框 54">
            <a:extLst>
              <a:ext uri="{FF2B5EF4-FFF2-40B4-BE49-F238E27FC236}">
                <a16:creationId xmlns:a16="http://schemas.microsoft.com/office/drawing/2014/main" id="{607F30B6-FD4B-4E80-6E1D-7654E2FACC29}"/>
              </a:ext>
            </a:extLst>
          </p:cNvPr>
          <p:cNvSpPr txBox="1"/>
          <p:nvPr/>
        </p:nvSpPr>
        <p:spPr>
          <a:xfrm>
            <a:off x="4769792" y="1585006"/>
            <a:ext cx="6220940" cy="523220"/>
          </a:xfrm>
          <a:prstGeom prst="rect">
            <a:avLst/>
          </a:prstGeom>
          <a:noFill/>
        </p:spPr>
        <p:txBody>
          <a:bodyPr wrap="square" rtlCol="0">
            <a:spAutoFit/>
          </a:bodyPr>
          <a:lstStyle/>
          <a:p>
            <a:pPr marL="180000" indent="-180000">
              <a:buFont typeface="Arial" panose="020B0604020202020204" pitchFamily="34" charset="0"/>
              <a:buChar char="•"/>
            </a:pPr>
            <a:r>
              <a:rPr kumimoji="1" lang="zh-CN" altLang="en-US" sz="1400" dirty="0">
                <a:ea typeface="楷体" panose="02010609060101010101" pitchFamily="49" charset="-122"/>
                <a:cs typeface="Times New Roman" panose="02020503050405090304" pitchFamily="18" charset="0"/>
              </a:rPr>
              <a:t>如果结果与前 </a:t>
            </a:r>
            <a:r>
              <a:rPr kumimoji="1" lang="en-US" altLang="zh-CN" sz="1400" dirty="0">
                <a:ea typeface="楷体" panose="02010609060101010101" pitchFamily="49" charset="-122"/>
                <a:cs typeface="Times New Roman" panose="02020503050405090304" pitchFamily="18" charset="0"/>
              </a:rPr>
              <a:t>n </a:t>
            </a:r>
            <a:r>
              <a:rPr kumimoji="1" lang="zh-CN" altLang="en-US" sz="1400" dirty="0">
                <a:ea typeface="楷体" panose="02010609060101010101" pitchFamily="49" charset="-122"/>
                <a:cs typeface="Times New Roman" panose="02020503050405090304" pitchFamily="18" charset="0"/>
              </a:rPr>
              <a:t>个时间节点有关，那么卷积层数就要有 </a:t>
            </a:r>
            <a:r>
              <a:rPr kumimoji="1" lang="en-US" altLang="zh-CN" sz="1400" dirty="0">
                <a:ea typeface="楷体" panose="02010609060101010101" pitchFamily="49" charset="-122"/>
                <a:cs typeface="Times New Roman" panose="02020503050405090304" pitchFamily="18" charset="0"/>
              </a:rPr>
              <a:t>n-1 </a:t>
            </a:r>
            <a:r>
              <a:rPr kumimoji="1" lang="zh-CN" altLang="en-US" sz="1400" dirty="0">
                <a:ea typeface="楷体" panose="02010609060101010101" pitchFamily="49" charset="-122"/>
                <a:cs typeface="Times New Roman" panose="02020503050405090304" pitchFamily="18" charset="0"/>
              </a:rPr>
              <a:t>层，这样一般会导致网络层数太多深度太深</a:t>
            </a:r>
          </a:p>
        </p:txBody>
      </p:sp>
      <p:sp>
        <p:nvSpPr>
          <p:cNvPr id="57" name="文本框 56">
            <a:extLst>
              <a:ext uri="{FF2B5EF4-FFF2-40B4-BE49-F238E27FC236}">
                <a16:creationId xmlns:a16="http://schemas.microsoft.com/office/drawing/2014/main" id="{D189517E-3062-CAA1-D4F7-9DB7F264C9AC}"/>
              </a:ext>
            </a:extLst>
          </p:cNvPr>
          <p:cNvSpPr txBox="1"/>
          <p:nvPr/>
        </p:nvSpPr>
        <p:spPr>
          <a:xfrm>
            <a:off x="4769792" y="2965905"/>
            <a:ext cx="7588468" cy="307777"/>
          </a:xfrm>
          <a:prstGeom prst="rect">
            <a:avLst/>
          </a:prstGeom>
          <a:noFill/>
        </p:spPr>
        <p:txBody>
          <a:bodyPr wrap="square">
            <a:spAutoFit/>
          </a:bodyPr>
          <a:lstStyle/>
          <a:p>
            <a:pPr marL="180000" indent="-180000">
              <a:buFont typeface="Arial" panose="020B0604020202020204" pitchFamily="34" charset="0"/>
              <a:buChar char="•"/>
            </a:pPr>
            <a:r>
              <a:rPr kumimoji="1" lang="zh-CN" altLang="en-US" sz="1400" dirty="0">
                <a:ea typeface="楷体" panose="02010609060101010101" pitchFamily="49" charset="-122"/>
                <a:cs typeface="Times New Roman" panose="02020503050405090304" pitchFamily="18" charset="0"/>
              </a:rPr>
              <a:t>膨胀因子由 </a:t>
            </a:r>
            <a:r>
              <a:rPr kumimoji="1" lang="en-US" altLang="zh-CN" sz="1400" dirty="0">
                <a:ea typeface="楷体" panose="02010609060101010101" pitchFamily="49" charset="-122"/>
                <a:cs typeface="Times New Roman" panose="02020503050405090304" pitchFamily="18" charset="0"/>
              </a:rPr>
              <a:t>dilations </a:t>
            </a:r>
            <a:r>
              <a:rPr kumimoji="1" lang="zh-CN" altLang="en-US" sz="1400" dirty="0">
                <a:ea typeface="楷体" panose="02010609060101010101" pitchFamily="49" charset="-122"/>
                <a:cs typeface="Times New Roman" panose="02020503050405090304" pitchFamily="18" charset="0"/>
              </a:rPr>
              <a:t>参数给出，依次是 </a:t>
            </a:r>
            <a:r>
              <a:rPr kumimoji="1" lang="en-US" altLang="zh-CN" sz="1400" dirty="0">
                <a:ea typeface="楷体" panose="02010609060101010101" pitchFamily="49" charset="-122"/>
                <a:cs typeface="Times New Roman" panose="02020503050405090304" pitchFamily="18" charset="0"/>
              </a:rPr>
              <a:t>2 </a:t>
            </a:r>
            <a:r>
              <a:rPr kumimoji="1" lang="zh-CN" altLang="en-US" sz="1400" dirty="0">
                <a:ea typeface="楷体" panose="02010609060101010101" pitchFamily="49" charset="-122"/>
                <a:cs typeface="Times New Roman" panose="02020503050405090304" pitchFamily="18" charset="0"/>
              </a:rPr>
              <a:t>的倍数，膨胀因子为 </a:t>
            </a:r>
            <a:r>
              <a:rPr kumimoji="1" lang="en-US" altLang="zh-CN" sz="1400" dirty="0">
                <a:ea typeface="楷体" panose="02010609060101010101" pitchFamily="49" charset="-122"/>
                <a:cs typeface="Times New Roman" panose="02020503050405090304" pitchFamily="18" charset="0"/>
              </a:rPr>
              <a:t>[1, 2, 4, 8]</a:t>
            </a:r>
            <a:r>
              <a:rPr kumimoji="1" lang="zh-CN" altLang="en-US" sz="1400" dirty="0">
                <a:ea typeface="楷体" panose="02010609060101010101" pitchFamily="49" charset="-122"/>
                <a:cs typeface="Times New Roman" panose="02020503050405090304" pitchFamily="18" charset="0"/>
              </a:rPr>
              <a:t>）</a:t>
            </a:r>
          </a:p>
        </p:txBody>
      </p:sp>
      <p:sp>
        <p:nvSpPr>
          <p:cNvPr id="59" name="文本框 58">
            <a:extLst>
              <a:ext uri="{FF2B5EF4-FFF2-40B4-BE49-F238E27FC236}">
                <a16:creationId xmlns:a16="http://schemas.microsoft.com/office/drawing/2014/main" id="{78944E56-C13E-63EF-2813-6C267A530700}"/>
              </a:ext>
            </a:extLst>
          </p:cNvPr>
          <p:cNvSpPr txBox="1"/>
          <p:nvPr/>
        </p:nvSpPr>
        <p:spPr>
          <a:xfrm>
            <a:off x="7002648" y="2524501"/>
            <a:ext cx="1755227" cy="369332"/>
          </a:xfrm>
          <a:prstGeom prst="rect">
            <a:avLst/>
          </a:prstGeom>
          <a:noFill/>
        </p:spPr>
        <p:txBody>
          <a:bodyPr wrap="square">
            <a:spAutoFit/>
          </a:bodyPr>
          <a:lstStyle/>
          <a:p>
            <a:r>
              <a:rPr kumimoji="1" lang="zh-CN" altLang="en-US" sz="1800" dirty="0">
                <a:ea typeface="楷体" panose="02010609060101010101" pitchFamily="49" charset="-122"/>
                <a:cs typeface="Times New Roman" panose="02020503050405090304" pitchFamily="18" charset="0"/>
              </a:rPr>
              <a:t>膨胀因果卷积</a:t>
            </a:r>
            <a:endParaRPr lang="zh-CN" altLang="en-US" dirty="0"/>
          </a:p>
        </p:txBody>
      </p:sp>
      <p:sp>
        <p:nvSpPr>
          <p:cNvPr id="61" name="矩形 60">
            <a:extLst>
              <a:ext uri="{FF2B5EF4-FFF2-40B4-BE49-F238E27FC236}">
                <a16:creationId xmlns:a16="http://schemas.microsoft.com/office/drawing/2014/main" id="{19F916AA-3D19-76C2-263B-43CB882C186E}"/>
              </a:ext>
            </a:extLst>
          </p:cNvPr>
          <p:cNvSpPr/>
          <p:nvPr/>
        </p:nvSpPr>
        <p:spPr>
          <a:xfrm>
            <a:off x="4696755" y="2474127"/>
            <a:ext cx="6348773" cy="3808495"/>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华文楷体" panose="02010600040101010101" pitchFamily="2" charset="-122"/>
              <a:ea typeface="华文楷体" panose="02010600040101010101" pitchFamily="2" charset="-122"/>
            </a:endParaRPr>
          </a:p>
        </p:txBody>
      </p:sp>
      <p:sp>
        <p:nvSpPr>
          <p:cNvPr id="63" name="右大括号 62">
            <a:extLst>
              <a:ext uri="{FF2B5EF4-FFF2-40B4-BE49-F238E27FC236}">
                <a16:creationId xmlns:a16="http://schemas.microsoft.com/office/drawing/2014/main" id="{04CD6999-6E41-0DEC-36CE-2D8E05D30E5F}"/>
              </a:ext>
            </a:extLst>
          </p:cNvPr>
          <p:cNvSpPr/>
          <p:nvPr/>
        </p:nvSpPr>
        <p:spPr>
          <a:xfrm>
            <a:off x="4040942" y="2954982"/>
            <a:ext cx="279918" cy="2074218"/>
          </a:xfrm>
          <a:prstGeom prst="rightBrace">
            <a:avLst/>
          </a:prstGeom>
          <a:ln w="22225"/>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83893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E614566-A3F6-44FF-B564-6FEA23BFB99E}"/>
              </a:ext>
            </a:extLst>
          </p:cNvPr>
          <p:cNvSpPr>
            <a:spLocks noGrp="1"/>
          </p:cNvSpPr>
          <p:nvPr>
            <p:ph type="body" sz="quarter" idx="14"/>
          </p:nvPr>
        </p:nvSpPr>
        <p:spPr/>
        <p:txBody>
          <a:bodyPr/>
          <a:lstStyle/>
          <a:p>
            <a:r>
              <a:rPr lang="zh-CN" altLang="en-US" dirty="0"/>
              <a:t>资料来源：</a:t>
            </a:r>
          </a:p>
        </p:txBody>
      </p:sp>
      <p:cxnSp>
        <p:nvCxnSpPr>
          <p:cNvPr id="5" name="直接连接符 4">
            <a:extLst>
              <a:ext uri="{FF2B5EF4-FFF2-40B4-BE49-F238E27FC236}">
                <a16:creationId xmlns:a16="http://schemas.microsoft.com/office/drawing/2014/main" id="{C8274369-C19F-4B87-893F-33847724F02F}"/>
              </a:ext>
            </a:extLst>
          </p:cNvPr>
          <p:cNvCxnSpPr>
            <a:cxnSpLocks/>
          </p:cNvCxnSpPr>
          <p:nvPr/>
        </p:nvCxnSpPr>
        <p:spPr>
          <a:xfrm>
            <a:off x="783470" y="1460793"/>
            <a:ext cx="49639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69DB2F3-2A2D-4F6D-A189-ACEE98C3F097}"/>
              </a:ext>
            </a:extLst>
          </p:cNvPr>
          <p:cNvSpPr txBox="1"/>
          <p:nvPr/>
        </p:nvSpPr>
        <p:spPr>
          <a:xfrm>
            <a:off x="660528" y="1078499"/>
            <a:ext cx="5126018" cy="584775"/>
          </a:xfrm>
          <a:prstGeom prst="rect">
            <a:avLst/>
          </a:prstGeom>
          <a:noFill/>
        </p:spPr>
        <p:txBody>
          <a:bodyPr vert="horz" wrap="square" rtlCol="0">
            <a:spAutoFit/>
          </a:bodyPr>
          <a:lstStyle/>
          <a:p>
            <a:r>
              <a:rPr kumimoji="1" lang="zh-CN" altLang="en-US" sz="1600" b="1" dirty="0">
                <a:ea typeface="楷体" panose="02010609060101010101" pitchFamily="49" charset="-122"/>
                <a:cs typeface="Times New Roman" panose="02020503050405090304" pitchFamily="18" charset="0"/>
              </a:rPr>
              <a:t>残差块结构</a:t>
            </a:r>
          </a:p>
          <a:p>
            <a:pPr algn="ctr"/>
            <a:endParaRPr kumimoji="1" lang="zh-CN" altLang="en-US" sz="1600" b="1" dirty="0">
              <a:ea typeface="楷体" panose="02010609060101010101" pitchFamily="49" charset="-122"/>
              <a:cs typeface="Times New Roman" panose="02020503050405090304" pitchFamily="18" charset="0"/>
            </a:endParaRPr>
          </a:p>
        </p:txBody>
      </p:sp>
      <p:sp>
        <p:nvSpPr>
          <p:cNvPr id="39" name="文本占位符 1">
            <a:extLst>
              <a:ext uri="{FF2B5EF4-FFF2-40B4-BE49-F238E27FC236}">
                <a16:creationId xmlns:a16="http://schemas.microsoft.com/office/drawing/2014/main" id="{14C76313-3105-BD27-5D2F-0D737D247C68}"/>
              </a:ext>
            </a:extLst>
          </p:cNvPr>
          <p:cNvSpPr>
            <a:spLocks noGrp="1"/>
          </p:cNvSpPr>
          <p:nvPr>
            <p:ph type="body" sz="quarter" idx="13"/>
          </p:nvPr>
        </p:nvSpPr>
        <p:spPr>
          <a:xfrm>
            <a:off x="509588" y="404813"/>
            <a:ext cx="2779712" cy="490537"/>
          </a:xfrm>
        </p:spPr>
        <p:txBody>
          <a:bodyPr/>
          <a:lstStyle/>
          <a:p>
            <a:r>
              <a:rPr lang="en-US" altLang="zh-CN" dirty="0"/>
              <a:t>TCN</a:t>
            </a:r>
            <a:r>
              <a:rPr lang="zh-CN" altLang="en-US" dirty="0"/>
              <a:t>模型介绍</a:t>
            </a:r>
          </a:p>
        </p:txBody>
      </p:sp>
      <p:sp>
        <p:nvSpPr>
          <p:cNvPr id="54" name="矩形 53">
            <a:extLst>
              <a:ext uri="{FF2B5EF4-FFF2-40B4-BE49-F238E27FC236}">
                <a16:creationId xmlns:a16="http://schemas.microsoft.com/office/drawing/2014/main" id="{D0E9DE2F-14EC-B9D1-CEBC-649AAE6A1F19}"/>
              </a:ext>
            </a:extLst>
          </p:cNvPr>
          <p:cNvSpPr/>
          <p:nvPr/>
        </p:nvSpPr>
        <p:spPr>
          <a:xfrm>
            <a:off x="660528" y="1504534"/>
            <a:ext cx="10385001" cy="706034"/>
          </a:xfrm>
          <a:prstGeom prst="rect">
            <a:avLst/>
          </a:prstGeom>
          <a:solidFill>
            <a:schemeClr val="accent6">
              <a:lumMod val="40000"/>
              <a:lumOff val="60000"/>
              <a:alpha val="30196"/>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ea typeface="华文楷体" panose="02010600040101010101" pitchFamily="2" charset="-122"/>
            </a:endParaRPr>
          </a:p>
        </p:txBody>
      </p:sp>
      <p:sp>
        <p:nvSpPr>
          <p:cNvPr id="55" name="文本框 54">
            <a:extLst>
              <a:ext uri="{FF2B5EF4-FFF2-40B4-BE49-F238E27FC236}">
                <a16:creationId xmlns:a16="http://schemas.microsoft.com/office/drawing/2014/main" id="{607F30B6-FD4B-4E80-6E1D-7654E2FACC29}"/>
              </a:ext>
            </a:extLst>
          </p:cNvPr>
          <p:cNvSpPr txBox="1"/>
          <p:nvPr/>
        </p:nvSpPr>
        <p:spPr>
          <a:xfrm>
            <a:off x="660528" y="1585006"/>
            <a:ext cx="10330204" cy="523220"/>
          </a:xfrm>
          <a:prstGeom prst="rect">
            <a:avLst/>
          </a:prstGeom>
          <a:noFill/>
        </p:spPr>
        <p:txBody>
          <a:bodyPr wrap="square" rtlCol="0">
            <a:spAutoFit/>
          </a:bodyPr>
          <a:lstStyle/>
          <a:p>
            <a:pPr marL="180000" indent="-180000">
              <a:buFont typeface="Arial" panose="020B0604020202020204" pitchFamily="34" charset="0"/>
              <a:buChar char="•"/>
            </a:pPr>
            <a:r>
              <a:rPr kumimoji="1" lang="zh-CN" altLang="en-US" sz="1400" dirty="0">
                <a:ea typeface="楷体" panose="02010609060101010101" pitchFamily="49" charset="-122"/>
                <a:cs typeface="Times New Roman" panose="02020503050405090304" pitchFamily="18" charset="0"/>
              </a:rPr>
              <a:t>整个模型深度仍然很深，为减少过深网络带来的梯度消失等问题，</a:t>
            </a:r>
            <a:r>
              <a:rPr kumimoji="1" lang="en-US" altLang="zh-CN" sz="1400" dirty="0">
                <a:ea typeface="楷体" panose="02010609060101010101" pitchFamily="49" charset="-122"/>
                <a:cs typeface="Times New Roman" panose="02020503050405090304" pitchFamily="18" charset="0"/>
              </a:rPr>
              <a:t>TCN </a:t>
            </a:r>
            <a:r>
              <a:rPr kumimoji="1" lang="zh-CN" altLang="en-US" sz="1400" dirty="0">
                <a:ea typeface="楷体" panose="02010609060101010101" pitchFamily="49" charset="-122"/>
                <a:cs typeface="Times New Roman" panose="02020503050405090304" pitchFamily="18" charset="0"/>
              </a:rPr>
              <a:t>引入了和 </a:t>
            </a:r>
            <a:r>
              <a:rPr kumimoji="1" lang="en-US" altLang="zh-CN" sz="1400" dirty="0" err="1">
                <a:ea typeface="楷体" panose="02010609060101010101" pitchFamily="49" charset="-122"/>
                <a:cs typeface="Times New Roman" panose="02020503050405090304" pitchFamily="18" charset="0"/>
              </a:rPr>
              <a:t>ResNet</a:t>
            </a:r>
            <a:r>
              <a:rPr kumimoji="1" lang="en-US" altLang="zh-CN" sz="1400" dirty="0">
                <a:ea typeface="楷体" panose="02010609060101010101" pitchFamily="49" charset="-122"/>
                <a:cs typeface="Times New Roman" panose="02020503050405090304" pitchFamily="18" charset="0"/>
              </a:rPr>
              <a:t> </a:t>
            </a:r>
            <a:r>
              <a:rPr kumimoji="1" lang="zh-CN" altLang="en-US" sz="1400" dirty="0">
                <a:ea typeface="楷体" panose="02010609060101010101" pitchFamily="49" charset="-122"/>
                <a:cs typeface="Times New Roman" panose="02020503050405090304" pitchFamily="18" charset="0"/>
              </a:rPr>
              <a:t>网络类似的残差块设计，将层与层之间的连接变成了残差结构，考虑到输入输出通道数可能不同，所以但通道数不同时引入了一个</a:t>
            </a:r>
            <a:r>
              <a:rPr kumimoji="1" lang="en-US" altLang="zh-CN" sz="1400" dirty="0">
                <a:ea typeface="楷体" panose="02010609060101010101" pitchFamily="49" charset="-122"/>
                <a:cs typeface="Times New Roman" panose="02020503050405090304" pitchFamily="18" charset="0"/>
              </a:rPr>
              <a:t>1</a:t>
            </a:r>
            <a:r>
              <a:rPr kumimoji="1" lang="zh-CN" altLang="en-US" sz="1400" dirty="0">
                <a:ea typeface="楷体" panose="02010609060101010101" pitchFamily="49" charset="-122"/>
                <a:cs typeface="Times New Roman" panose="02020503050405090304" pitchFamily="18" charset="0"/>
              </a:rPr>
              <a:t>*</a:t>
            </a:r>
            <a:r>
              <a:rPr kumimoji="1" lang="en-US" altLang="zh-CN" sz="1400" dirty="0">
                <a:ea typeface="楷体" panose="02010609060101010101" pitchFamily="49" charset="-122"/>
                <a:cs typeface="Times New Roman" panose="02020503050405090304" pitchFamily="18" charset="0"/>
              </a:rPr>
              <a:t>1</a:t>
            </a:r>
            <a:r>
              <a:rPr kumimoji="1" lang="zh-CN" altLang="en-US" sz="1400" dirty="0">
                <a:ea typeface="楷体" panose="02010609060101010101" pitchFamily="49" charset="-122"/>
                <a:cs typeface="Times New Roman" panose="02020503050405090304" pitchFamily="18" charset="0"/>
              </a:rPr>
              <a:t>卷积层在做相加。</a:t>
            </a:r>
          </a:p>
        </p:txBody>
      </p:sp>
      <p:sp>
        <p:nvSpPr>
          <p:cNvPr id="61" name="矩形 60">
            <a:extLst>
              <a:ext uri="{FF2B5EF4-FFF2-40B4-BE49-F238E27FC236}">
                <a16:creationId xmlns:a16="http://schemas.microsoft.com/office/drawing/2014/main" id="{19F916AA-3D19-76C2-263B-43CB882C186E}"/>
              </a:ext>
            </a:extLst>
          </p:cNvPr>
          <p:cNvSpPr/>
          <p:nvPr/>
        </p:nvSpPr>
        <p:spPr>
          <a:xfrm>
            <a:off x="660529" y="2349846"/>
            <a:ext cx="10385000" cy="3808495"/>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华文楷体" panose="02010600040101010101" pitchFamily="2" charset="-122"/>
              <a:ea typeface="华文楷体" panose="02010600040101010101" pitchFamily="2" charset="-122"/>
            </a:endParaRPr>
          </a:p>
        </p:txBody>
      </p:sp>
      <p:pic>
        <p:nvPicPr>
          <p:cNvPr id="3074" name="Picture 2">
            <a:extLst>
              <a:ext uri="{FF2B5EF4-FFF2-40B4-BE49-F238E27FC236}">
                <a16:creationId xmlns:a16="http://schemas.microsoft.com/office/drawing/2014/main" id="{6037D88B-7405-9764-A821-1E8287046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750" y="2527794"/>
            <a:ext cx="7330555" cy="347437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2">
            <a:extLst>
              <a:ext uri="{FF2B5EF4-FFF2-40B4-BE49-F238E27FC236}">
                <a16:creationId xmlns:a16="http://schemas.microsoft.com/office/drawing/2014/main" id="{8867F6C6-DB2C-D8EF-A75E-8EEFA6DC9196}"/>
              </a:ext>
            </a:extLst>
          </p:cNvPr>
          <p:cNvSpPr txBox="1">
            <a:spLocks/>
          </p:cNvSpPr>
          <p:nvPr/>
        </p:nvSpPr>
        <p:spPr>
          <a:xfrm>
            <a:off x="397272" y="6421738"/>
            <a:ext cx="10648255" cy="43626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zh-CN" altLang="en-US"/>
              <a:t>资料来源：</a:t>
            </a:r>
            <a:r>
              <a:rPr lang="en-US" altLang="zh-CN"/>
              <a:t>Lea, C.S., Vidal, R., Reiter, A., &amp; Hager, G. (2016). Temporal Convolutional Networks: A Unified Approach to Action Segmentation. </a:t>
            </a:r>
          </a:p>
          <a:p>
            <a:pPr>
              <a:spcBef>
                <a:spcPts val="0"/>
              </a:spcBef>
            </a:pPr>
            <a:r>
              <a:rPr lang="en-US" altLang="zh-CN"/>
              <a:t>                    ECCV Workshops.</a:t>
            </a:r>
            <a:endParaRPr lang="zh-CN" altLang="en-US" dirty="0"/>
          </a:p>
        </p:txBody>
      </p:sp>
    </p:spTree>
    <p:extLst>
      <p:ext uri="{BB962C8B-B14F-4D97-AF65-F5344CB8AC3E}">
        <p14:creationId xmlns:p14="http://schemas.microsoft.com/office/powerpoint/2010/main" val="2865214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CC1C6-B670-2D32-94F9-D49884DEF6CC}"/>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3CDDDEB-C063-11D0-DA2B-E5F500E4F360}"/>
              </a:ext>
            </a:extLst>
          </p:cNvPr>
          <p:cNvGrpSpPr/>
          <p:nvPr/>
        </p:nvGrpSpPr>
        <p:grpSpPr>
          <a:xfrm>
            <a:off x="0" y="0"/>
            <a:ext cx="1565176" cy="6859588"/>
            <a:chOff x="-1" y="-5872"/>
            <a:chExt cx="1280161" cy="5149365"/>
          </a:xfrm>
        </p:grpSpPr>
        <p:sp>
          <p:nvSpPr>
            <p:cNvPr id="8" name="矩形 7">
              <a:extLst>
                <a:ext uri="{FF2B5EF4-FFF2-40B4-BE49-F238E27FC236}">
                  <a16:creationId xmlns:a16="http://schemas.microsoft.com/office/drawing/2014/main" id="{B5F74E54-C9C8-749E-9140-E5CAE2BD5DCB}"/>
                </a:ext>
              </a:extLst>
            </p:cNvPr>
            <p:cNvSpPr/>
            <p:nvPr/>
          </p:nvSpPr>
          <p:spPr>
            <a:xfrm>
              <a:off x="382686" y="-5872"/>
              <a:ext cx="897474" cy="5149365"/>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9" name="矩形 8">
              <a:extLst>
                <a:ext uri="{FF2B5EF4-FFF2-40B4-BE49-F238E27FC236}">
                  <a16:creationId xmlns:a16="http://schemas.microsoft.com/office/drawing/2014/main" id="{5E03B0EC-B114-4A4F-495F-FB3B11F1C377}"/>
                </a:ext>
              </a:extLst>
            </p:cNvPr>
            <p:cNvSpPr/>
            <p:nvPr/>
          </p:nvSpPr>
          <p:spPr>
            <a:xfrm>
              <a:off x="-1" y="-5872"/>
              <a:ext cx="390525" cy="5149365"/>
            </a:xfrm>
            <a:prstGeom prst="rect">
              <a:avLst/>
            </a:prstGeom>
            <a:solidFill>
              <a:srgbClr val="C30F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13" name="直接连接符 12">
              <a:extLst>
                <a:ext uri="{FF2B5EF4-FFF2-40B4-BE49-F238E27FC236}">
                  <a16:creationId xmlns:a16="http://schemas.microsoft.com/office/drawing/2014/main" id="{3D8F89F2-2F0B-A202-423D-E6FC7BA9EE0D}"/>
                </a:ext>
              </a:extLst>
            </p:cNvPr>
            <p:cNvCxnSpPr>
              <a:cxnSpLocks/>
            </p:cNvCxnSpPr>
            <p:nvPr/>
          </p:nvCxnSpPr>
          <p:spPr>
            <a:xfrm flipH="1">
              <a:off x="0" y="2368389"/>
              <a:ext cx="1280160"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CBC803E-6EBB-DA4C-04C5-8ED38C0C6764}"/>
                </a:ext>
              </a:extLst>
            </p:cNvPr>
            <p:cNvCxnSpPr>
              <a:cxnSpLocks/>
            </p:cNvCxnSpPr>
            <p:nvPr/>
          </p:nvCxnSpPr>
          <p:spPr>
            <a:xfrm flipH="1">
              <a:off x="0" y="1977864"/>
              <a:ext cx="1280160"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68F6427-BD92-87C9-1087-CB26F969CF7C}"/>
                </a:ext>
              </a:extLst>
            </p:cNvPr>
            <p:cNvCxnSpPr>
              <a:cxnSpLocks/>
            </p:cNvCxnSpPr>
            <p:nvPr/>
          </p:nvCxnSpPr>
          <p:spPr>
            <a:xfrm flipH="1">
              <a:off x="0" y="2762089"/>
              <a:ext cx="1280160"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8" name="Freeform 12">
              <a:extLst>
                <a:ext uri="{FF2B5EF4-FFF2-40B4-BE49-F238E27FC236}">
                  <a16:creationId xmlns:a16="http://schemas.microsoft.com/office/drawing/2014/main" id="{0D917D4F-E69E-BAC4-C68F-5CCF9CB87D47}"/>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9" name="Freeform 13">
              <a:extLst>
                <a:ext uri="{FF2B5EF4-FFF2-40B4-BE49-F238E27FC236}">
                  <a16:creationId xmlns:a16="http://schemas.microsoft.com/office/drawing/2014/main" id="{99DB3124-A0C5-D49B-1620-CE5071A7B05D}"/>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0" name="Freeform 10">
              <a:extLst>
                <a:ext uri="{FF2B5EF4-FFF2-40B4-BE49-F238E27FC236}">
                  <a16:creationId xmlns:a16="http://schemas.microsoft.com/office/drawing/2014/main" id="{88C49604-A71C-02DE-7F24-4DD52AB5E879}"/>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1" name="矩形 20">
              <a:extLst>
                <a:ext uri="{FF2B5EF4-FFF2-40B4-BE49-F238E27FC236}">
                  <a16:creationId xmlns:a16="http://schemas.microsoft.com/office/drawing/2014/main" id="{7431FBD8-17B7-4635-C74E-E712AF7F4E7E}"/>
                </a:ext>
              </a:extLst>
            </p:cNvPr>
            <p:cNvSpPr/>
            <p:nvPr/>
          </p:nvSpPr>
          <p:spPr>
            <a:xfrm>
              <a:off x="508281" y="1712595"/>
              <a:ext cx="654501" cy="207938"/>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2" name="矩形 21">
              <a:extLst>
                <a:ext uri="{FF2B5EF4-FFF2-40B4-BE49-F238E27FC236}">
                  <a16:creationId xmlns:a16="http://schemas.microsoft.com/office/drawing/2014/main" id="{DD97FED2-0BB5-72B1-8099-22FE8E86DA54}"/>
                </a:ext>
              </a:extLst>
            </p:cNvPr>
            <p:cNvSpPr/>
            <p:nvPr/>
          </p:nvSpPr>
          <p:spPr>
            <a:xfrm>
              <a:off x="508274" y="2090980"/>
              <a:ext cx="654501" cy="207938"/>
            </a:xfrm>
            <a:prstGeom prst="rect">
              <a:avLst/>
            </a:prstGeom>
          </p:spPr>
          <p:txBody>
            <a:bodyPr wrap="none">
              <a:spAutoFit/>
            </a:bodyPr>
            <a:lstStyle/>
            <a:p>
              <a:pPr algn="ctr"/>
              <a:r>
                <a:rPr lang="zh-CN" altLang="en-US" sz="1200" dirty="0">
                  <a:ln w="6350">
                    <a:noFill/>
                  </a:ln>
                  <a:solidFill>
                    <a:srgbClr val="5E7083"/>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23" name="矩形 22">
              <a:extLst>
                <a:ext uri="{FF2B5EF4-FFF2-40B4-BE49-F238E27FC236}">
                  <a16:creationId xmlns:a16="http://schemas.microsoft.com/office/drawing/2014/main" id="{5EBCB831-0B9C-AC07-B12A-E2F416380AC9}"/>
                </a:ext>
              </a:extLst>
            </p:cNvPr>
            <p:cNvSpPr/>
            <p:nvPr/>
          </p:nvSpPr>
          <p:spPr>
            <a:xfrm>
              <a:off x="508272" y="2874778"/>
              <a:ext cx="654501" cy="207938"/>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24" name="矩形 23">
              <a:extLst>
                <a:ext uri="{FF2B5EF4-FFF2-40B4-BE49-F238E27FC236}">
                  <a16:creationId xmlns:a16="http://schemas.microsoft.com/office/drawing/2014/main" id="{5C4B3098-513E-D66E-B4B6-118F83DA93AA}"/>
                </a:ext>
              </a:extLst>
            </p:cNvPr>
            <p:cNvSpPr/>
            <p:nvPr/>
          </p:nvSpPr>
          <p:spPr>
            <a:xfrm>
              <a:off x="508270" y="2496393"/>
              <a:ext cx="654501" cy="207938"/>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sp>
          <p:nvSpPr>
            <p:cNvPr id="25" name="Freeform 9">
              <a:extLst>
                <a:ext uri="{FF2B5EF4-FFF2-40B4-BE49-F238E27FC236}">
                  <a16:creationId xmlns:a16="http://schemas.microsoft.com/office/drawing/2014/main" id="{E8C4932F-D79F-0C15-2465-44DD31633DF7}"/>
                </a:ext>
              </a:extLst>
            </p:cNvPr>
            <p:cNvSpPr>
              <a:spLocks noEditPoints="1"/>
            </p:cNvSpPr>
            <p:nvPr/>
          </p:nvSpPr>
          <p:spPr bwMode="auto">
            <a:xfrm>
              <a:off x="83442" y="2891960"/>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grpSp>
      <p:sp>
        <p:nvSpPr>
          <p:cNvPr id="206" name="矩形: 圆角 205">
            <a:extLst>
              <a:ext uri="{FF2B5EF4-FFF2-40B4-BE49-F238E27FC236}">
                <a16:creationId xmlns:a16="http://schemas.microsoft.com/office/drawing/2014/main" id="{5DDF6BCF-65F0-CE9A-B236-28C03B594448}"/>
              </a:ext>
            </a:extLst>
          </p:cNvPr>
          <p:cNvSpPr/>
          <p:nvPr/>
        </p:nvSpPr>
        <p:spPr>
          <a:xfrm>
            <a:off x="9422238" y="1536041"/>
            <a:ext cx="2191225" cy="4377671"/>
          </a:xfrm>
          <a:prstGeom prst="roundRect">
            <a:avLst/>
          </a:prstGeom>
          <a:noFill/>
          <a:ln w="12700" cap="flat" cmpd="sng" algn="ctr">
            <a:solidFill>
              <a:srgbClr val="4472C4">
                <a:shade val="15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cxnSp>
        <p:nvCxnSpPr>
          <p:cNvPr id="218" name="连接符: 肘形 217">
            <a:extLst>
              <a:ext uri="{FF2B5EF4-FFF2-40B4-BE49-F238E27FC236}">
                <a16:creationId xmlns:a16="http://schemas.microsoft.com/office/drawing/2014/main" id="{83012E9B-89C6-DAD3-8EAE-B6DABFAAE019}"/>
              </a:ext>
            </a:extLst>
          </p:cNvPr>
          <p:cNvCxnSpPr>
            <a:cxnSpLocks/>
            <a:stCxn id="217" idx="3"/>
            <a:endCxn id="208" idx="1"/>
          </p:cNvCxnSpPr>
          <p:nvPr/>
        </p:nvCxnSpPr>
        <p:spPr>
          <a:xfrm flipV="1">
            <a:off x="6105488" y="2128852"/>
            <a:ext cx="849518" cy="2758787"/>
          </a:xfrm>
          <a:prstGeom prst="bentConnector3">
            <a:avLst>
              <a:gd name="adj1" fmla="val 65697"/>
            </a:avLst>
          </a:prstGeom>
          <a:noFill/>
          <a:ln w="6350" cap="flat" cmpd="sng" algn="ctr">
            <a:solidFill>
              <a:srgbClr val="FFC000"/>
            </a:solidFill>
            <a:prstDash val="sysDash"/>
            <a:miter lim="800000"/>
            <a:tailEnd type="triangle"/>
          </a:ln>
          <a:effectLst/>
        </p:spPr>
      </p:cxnSp>
      <p:cxnSp>
        <p:nvCxnSpPr>
          <p:cNvPr id="219" name="连接符: 肘形 218">
            <a:extLst>
              <a:ext uri="{FF2B5EF4-FFF2-40B4-BE49-F238E27FC236}">
                <a16:creationId xmlns:a16="http://schemas.microsoft.com/office/drawing/2014/main" id="{7D07EB4C-68DB-767E-A5E7-A914162AA7BF}"/>
              </a:ext>
            </a:extLst>
          </p:cNvPr>
          <p:cNvCxnSpPr>
            <a:cxnSpLocks/>
            <a:stCxn id="240" idx="3"/>
            <a:endCxn id="198" idx="1"/>
          </p:cNvCxnSpPr>
          <p:nvPr/>
        </p:nvCxnSpPr>
        <p:spPr>
          <a:xfrm flipV="1">
            <a:off x="3558550" y="1941371"/>
            <a:ext cx="1275628" cy="2375864"/>
          </a:xfrm>
          <a:prstGeom prst="bentConnector3">
            <a:avLst>
              <a:gd name="adj1" fmla="val 45434"/>
            </a:avLst>
          </a:prstGeom>
          <a:noFill/>
          <a:ln w="6350" cap="flat" cmpd="sng" algn="ctr">
            <a:solidFill>
              <a:srgbClr val="FFC000"/>
            </a:solidFill>
            <a:prstDash val="sysDash"/>
            <a:miter lim="800000"/>
            <a:tailEnd type="triangle"/>
          </a:ln>
          <a:effectLst/>
        </p:spPr>
      </p:cxnSp>
      <p:sp>
        <p:nvSpPr>
          <p:cNvPr id="220" name="文本框 219">
            <a:extLst>
              <a:ext uri="{FF2B5EF4-FFF2-40B4-BE49-F238E27FC236}">
                <a16:creationId xmlns:a16="http://schemas.microsoft.com/office/drawing/2014/main" id="{DC746069-D50E-59FD-AF28-3F3843FD628E}"/>
              </a:ext>
            </a:extLst>
          </p:cNvPr>
          <p:cNvSpPr txBox="1"/>
          <p:nvPr/>
        </p:nvSpPr>
        <p:spPr>
          <a:xfrm>
            <a:off x="10006489" y="5959253"/>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模型搭建</a:t>
            </a:r>
          </a:p>
        </p:txBody>
      </p:sp>
      <p:sp>
        <p:nvSpPr>
          <p:cNvPr id="223" name="矩形: 圆角 222">
            <a:extLst>
              <a:ext uri="{FF2B5EF4-FFF2-40B4-BE49-F238E27FC236}">
                <a16:creationId xmlns:a16="http://schemas.microsoft.com/office/drawing/2014/main" id="{C13A48A5-2518-8AF0-75BB-0CC0C573653F}"/>
              </a:ext>
            </a:extLst>
          </p:cNvPr>
          <p:cNvSpPr/>
          <p:nvPr/>
        </p:nvSpPr>
        <p:spPr>
          <a:xfrm>
            <a:off x="9644884" y="1672691"/>
            <a:ext cx="1782204" cy="59404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LGBM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特征重要性筛选</a:t>
            </a:r>
            <a:endPar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348</a:t>
            </a:r>
            <a:r>
              <a:rPr lang="zh-CN" altLang="en-US" sz="1050"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特征</a:t>
            </a:r>
            <a:endParaRPr kumimoji="0" lang="zh-CN" altLang="en-US" sz="105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26" name="矩形: 圆角 225">
            <a:extLst>
              <a:ext uri="{FF2B5EF4-FFF2-40B4-BE49-F238E27FC236}">
                <a16:creationId xmlns:a16="http://schemas.microsoft.com/office/drawing/2014/main" id="{18910D84-D44D-24A3-4ECA-E92C0BA934CB}"/>
              </a:ext>
            </a:extLst>
          </p:cNvPr>
          <p:cNvSpPr/>
          <p:nvPr/>
        </p:nvSpPr>
        <p:spPr>
          <a:xfrm>
            <a:off x="9644885" y="4699041"/>
            <a:ext cx="1782204" cy="985877"/>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NN</a:t>
            </a: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2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Tree-based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rPr>
              <a:t>model</a:t>
            </a:r>
            <a:endParaRPr kumimoji="0" lang="zh-CN" altLang="en-US" sz="1000" b="0" i="0" u="none" strike="noStrike" kern="0" cap="none" spc="0" normalizeH="0" baseline="0" noProof="0" dirty="0">
              <a:ln>
                <a:noFill/>
              </a:ln>
              <a:solidFill>
                <a:prstClr val="black"/>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cxnSp>
        <p:nvCxnSpPr>
          <p:cNvPr id="228" name="连接符: 肘形 227">
            <a:extLst>
              <a:ext uri="{FF2B5EF4-FFF2-40B4-BE49-F238E27FC236}">
                <a16:creationId xmlns:a16="http://schemas.microsoft.com/office/drawing/2014/main" id="{B7DD358C-CC8E-3D35-919F-476DCEC6D50D}"/>
              </a:ext>
            </a:extLst>
          </p:cNvPr>
          <p:cNvCxnSpPr>
            <a:cxnSpLocks/>
            <a:stCxn id="1036" idx="3"/>
            <a:endCxn id="223" idx="1"/>
          </p:cNvCxnSpPr>
          <p:nvPr/>
        </p:nvCxnSpPr>
        <p:spPr>
          <a:xfrm flipV="1">
            <a:off x="8935596" y="1969715"/>
            <a:ext cx="709288" cy="3629490"/>
          </a:xfrm>
          <a:prstGeom prst="bentConnector3">
            <a:avLst>
              <a:gd name="adj1" fmla="val 44252"/>
            </a:avLst>
          </a:prstGeom>
          <a:noFill/>
          <a:ln w="6350" cap="flat" cmpd="sng" algn="ctr">
            <a:solidFill>
              <a:srgbClr val="FFC000"/>
            </a:solidFill>
            <a:prstDash val="sysDash"/>
            <a:miter lim="800000"/>
            <a:tailEnd type="triangle"/>
          </a:ln>
          <a:effectLst/>
        </p:spPr>
      </p:cxnSp>
      <p:grpSp>
        <p:nvGrpSpPr>
          <p:cNvPr id="1064" name="组合 1063">
            <a:extLst>
              <a:ext uri="{FF2B5EF4-FFF2-40B4-BE49-F238E27FC236}">
                <a16:creationId xmlns:a16="http://schemas.microsoft.com/office/drawing/2014/main" id="{0145B16F-AFA7-C38F-491D-BB8B9E4A988E}"/>
              </a:ext>
            </a:extLst>
          </p:cNvPr>
          <p:cNvGrpSpPr/>
          <p:nvPr/>
        </p:nvGrpSpPr>
        <p:grpSpPr>
          <a:xfrm>
            <a:off x="1777492" y="1536041"/>
            <a:ext cx="2191225" cy="4784423"/>
            <a:chOff x="1777492" y="1536041"/>
            <a:chExt cx="2191225" cy="4784423"/>
          </a:xfrm>
        </p:grpSpPr>
        <p:sp>
          <p:nvSpPr>
            <p:cNvPr id="181" name="矩形: 圆角 180">
              <a:extLst>
                <a:ext uri="{FF2B5EF4-FFF2-40B4-BE49-F238E27FC236}">
                  <a16:creationId xmlns:a16="http://schemas.microsoft.com/office/drawing/2014/main" id="{97CAA461-F39F-2DCB-D53E-108B73B74BD0}"/>
                </a:ext>
              </a:extLst>
            </p:cNvPr>
            <p:cNvSpPr/>
            <p:nvPr/>
          </p:nvSpPr>
          <p:spPr>
            <a:xfrm>
              <a:off x="1777492" y="1536041"/>
              <a:ext cx="2191225" cy="4377671"/>
            </a:xfrm>
            <a:prstGeom prst="roundRect">
              <a:avLst/>
            </a:prstGeom>
            <a:noFill/>
            <a:ln w="12700" cap="flat" cmpd="sng" algn="ctr">
              <a:solidFill>
                <a:srgbClr val="4472C4"/>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2" name="矩形: 圆角 181">
              <a:extLst>
                <a:ext uri="{FF2B5EF4-FFF2-40B4-BE49-F238E27FC236}">
                  <a16:creationId xmlns:a16="http://schemas.microsoft.com/office/drawing/2014/main" id="{9AC33B9B-C233-7BDC-DE99-31274D66EE51}"/>
                </a:ext>
              </a:extLst>
            </p:cNvPr>
            <p:cNvSpPr/>
            <p:nvPr/>
          </p:nvSpPr>
          <p:spPr>
            <a:xfrm>
              <a:off x="2285932" y="1656901"/>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任务定义</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9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超额短期收益预测</a:t>
              </a:r>
              <a:endParaRPr kumimoji="0" lang="zh-CN" altLang="en-US" sz="9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cxnSp>
          <p:nvCxnSpPr>
            <p:cNvPr id="185" name="直接箭头连接符 184">
              <a:extLst>
                <a:ext uri="{FF2B5EF4-FFF2-40B4-BE49-F238E27FC236}">
                  <a16:creationId xmlns:a16="http://schemas.microsoft.com/office/drawing/2014/main" id="{16B9F58D-B7FD-BC7D-70AE-5DD13FA2E14E}"/>
                </a:ext>
              </a:extLst>
            </p:cNvPr>
            <p:cNvCxnSpPr>
              <a:cxnSpLocks/>
              <a:stCxn id="182" idx="2"/>
            </p:cNvCxnSpPr>
            <p:nvPr/>
          </p:nvCxnSpPr>
          <p:spPr>
            <a:xfrm flipH="1">
              <a:off x="2873104" y="2225841"/>
              <a:ext cx="3" cy="203551"/>
            </a:xfrm>
            <a:prstGeom prst="straightConnector1">
              <a:avLst/>
            </a:prstGeom>
            <a:noFill/>
            <a:ln w="6350" cap="flat" cmpd="sng" algn="ctr">
              <a:solidFill>
                <a:sysClr val="windowText" lastClr="000000"/>
              </a:solidFill>
              <a:prstDash val="solid"/>
              <a:miter lim="800000"/>
              <a:tailEnd type="triangle"/>
            </a:ln>
            <a:effectLst/>
          </p:spPr>
        </p:cxnSp>
        <p:sp>
          <p:nvSpPr>
            <p:cNvPr id="186" name="矩形: 圆角 185">
              <a:extLst>
                <a:ext uri="{FF2B5EF4-FFF2-40B4-BE49-F238E27FC236}">
                  <a16:creationId xmlns:a16="http://schemas.microsoft.com/office/drawing/2014/main" id="{6876BDBE-4AF9-AADD-FC1E-916C3C731F8C}"/>
                </a:ext>
              </a:extLst>
            </p:cNvPr>
            <p:cNvSpPr/>
            <p:nvPr/>
          </p:nvSpPr>
          <p:spPr>
            <a:xfrm>
              <a:off x="2288265" y="2438180"/>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竞价规则</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连续</a:t>
              </a:r>
              <a:r>
                <a:rPr kumimoji="0" lang="en-US" altLang="zh-CN" sz="11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11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集合</a:t>
              </a:r>
            </a:p>
          </p:txBody>
        </p:sp>
        <p:sp>
          <p:nvSpPr>
            <p:cNvPr id="187" name="双大括号 186">
              <a:extLst>
                <a:ext uri="{FF2B5EF4-FFF2-40B4-BE49-F238E27FC236}">
                  <a16:creationId xmlns:a16="http://schemas.microsoft.com/office/drawing/2014/main" id="{3B052412-83D5-1871-37CE-2085678BB34E}"/>
                </a:ext>
              </a:extLst>
            </p:cNvPr>
            <p:cNvSpPr/>
            <p:nvPr/>
          </p:nvSpPr>
          <p:spPr>
            <a:xfrm rot="5400000">
              <a:off x="1551934" y="3587472"/>
              <a:ext cx="2637884" cy="1477176"/>
            </a:xfrm>
            <a:prstGeom prst="bracePair">
              <a:avLst/>
            </a:prstGeom>
            <a:noFill/>
            <a:ln w="6350" cap="flat" cmpd="sng" algn="ctr">
              <a:solidFill>
                <a:sysClr val="windowText" lastClr="000000"/>
              </a:solidFill>
              <a:prstDash val="solid"/>
              <a:miter lim="800000"/>
            </a:ln>
            <a:effectLst/>
          </p:spPr>
          <p:txBody>
            <a:bodyPr vert="vert27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   </a:t>
              </a:r>
            </a:p>
          </p:txBody>
        </p:sp>
        <p:sp>
          <p:nvSpPr>
            <p:cNvPr id="196" name="文本框 195">
              <a:extLst>
                <a:ext uri="{FF2B5EF4-FFF2-40B4-BE49-F238E27FC236}">
                  <a16:creationId xmlns:a16="http://schemas.microsoft.com/office/drawing/2014/main" id="{58D7D567-6D11-2B09-D078-9700AAE9F2E5}"/>
                </a:ext>
              </a:extLst>
            </p:cNvPr>
            <p:cNvSpPr txBox="1"/>
            <p:nvPr/>
          </p:nvSpPr>
          <p:spPr>
            <a:xfrm>
              <a:off x="2388355" y="5981910"/>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任务介绍</a:t>
              </a:r>
            </a:p>
          </p:txBody>
        </p:sp>
        <p:sp>
          <p:nvSpPr>
            <p:cNvPr id="216" name="矩形 215">
              <a:extLst>
                <a:ext uri="{FF2B5EF4-FFF2-40B4-BE49-F238E27FC236}">
                  <a16:creationId xmlns:a16="http://schemas.microsoft.com/office/drawing/2014/main" id="{12BFF5BA-339B-E23C-FA8D-103B8CC3A112}"/>
                </a:ext>
              </a:extLst>
            </p:cNvPr>
            <p:cNvSpPr/>
            <p:nvPr/>
          </p:nvSpPr>
          <p:spPr>
            <a:xfrm>
              <a:off x="2234340" y="3320126"/>
              <a:ext cx="1275759" cy="944852"/>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订单簿</a:t>
              </a:r>
              <a:endParaRPr kumimoji="0" lang="en-US" altLang="zh-CN"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latin typeface="仿宋" panose="02010609060101010101" pitchFamily="49" charset="-122"/>
                  <a:ea typeface="仿宋" panose="02010609060101010101" pitchFamily="49" charset="-122"/>
                </a:rPr>
                <a:t>连续竞价</a:t>
              </a:r>
              <a:endParaRPr lang="en-US" altLang="zh-CN" sz="1400" kern="0" dirty="0">
                <a:latin typeface="仿宋" panose="02010609060101010101" pitchFamily="49" charset="-122"/>
                <a:ea typeface="仿宋" panose="02010609060101010101" pitchFamily="49" charset="-122"/>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r>
                <a:rPr lang="zh-CN" altLang="en-US" sz="1400" kern="0" dirty="0">
                  <a:latin typeface="仿宋" panose="02010609060101010101" pitchFamily="49" charset="-122"/>
                  <a:ea typeface="仿宋" panose="02010609060101010101" pitchFamily="49" charset="-122"/>
                  <a:cs typeface="Times New Roman" panose="02020603050405020304" pitchFamily="18" charset="0"/>
                </a:rPr>
                <a:t>立即成交</a:t>
              </a:r>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endParaRPr kumimoji="0" lang="zh-CN" altLang="en-US"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cs typeface="Times New Roman" panose="02020603050405020304" pitchFamily="18" charset="0"/>
              </a:endParaRPr>
            </a:p>
          </p:txBody>
        </p:sp>
        <p:sp>
          <p:nvSpPr>
            <p:cNvPr id="237" name="矩形 236">
              <a:extLst>
                <a:ext uri="{FF2B5EF4-FFF2-40B4-BE49-F238E27FC236}">
                  <a16:creationId xmlns:a16="http://schemas.microsoft.com/office/drawing/2014/main" id="{5FDDC469-BDE0-FF89-CF11-08E471887127}"/>
                </a:ext>
              </a:extLst>
            </p:cNvPr>
            <p:cNvSpPr/>
            <p:nvPr/>
          </p:nvSpPr>
          <p:spPr>
            <a:xfrm>
              <a:off x="2253371" y="4429239"/>
              <a:ext cx="1275759" cy="89272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algn="ctr" defTabSz="457200"/>
              <a:r>
                <a:rPr kumimoji="0" lang="zh-CN" altLang="en-US"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拍卖簿</a:t>
              </a:r>
              <a:endParaRPr kumimoji="0" lang="en-US" altLang="zh-CN"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algn="ctr" defTabSz="457200"/>
              <a:r>
                <a:rPr lang="zh-CN" altLang="en-US" sz="1400" kern="0" dirty="0">
                  <a:latin typeface="仿宋" panose="02010609060101010101" pitchFamily="49" charset="-122"/>
                  <a:ea typeface="仿宋" panose="02010609060101010101" pitchFamily="49" charset="-122"/>
                </a:rPr>
                <a:t>集合竞价</a:t>
              </a:r>
              <a:endParaRPr lang="en-US" altLang="zh-CN" sz="1400" kern="0" dirty="0">
                <a:latin typeface="仿宋" panose="02010609060101010101" pitchFamily="49" charset="-122"/>
                <a:ea typeface="仿宋" panose="02010609060101010101" pitchFamily="49" charset="-122"/>
              </a:endParaRPr>
            </a:p>
            <a:p>
              <a:pPr algn="ctr" defTabSz="457200"/>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r>
                <a:rPr lang="zh-CN" altLang="en-US" sz="1400" kern="0" dirty="0">
                  <a:latin typeface="仿宋" panose="02010609060101010101" pitchFamily="49" charset="-122"/>
                  <a:ea typeface="仿宋" panose="02010609060101010101" pitchFamily="49" charset="-122"/>
                  <a:cs typeface="Times New Roman" panose="02020603050405020304" pitchFamily="18" charset="0"/>
                </a:rPr>
                <a:t>暂不成交</a:t>
              </a:r>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p>
          </p:txBody>
        </p:sp>
        <p:sp>
          <p:nvSpPr>
            <p:cNvPr id="240" name="矩形 239">
              <a:extLst>
                <a:ext uri="{FF2B5EF4-FFF2-40B4-BE49-F238E27FC236}">
                  <a16:creationId xmlns:a16="http://schemas.microsoft.com/office/drawing/2014/main" id="{16E12A5D-7909-1004-1775-A13A32647A28}"/>
                </a:ext>
              </a:extLst>
            </p:cNvPr>
            <p:cNvSpPr/>
            <p:nvPr/>
          </p:nvSpPr>
          <p:spPr>
            <a:xfrm>
              <a:off x="2212974" y="3231751"/>
              <a:ext cx="1363048" cy="2167603"/>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068" name="组合 1067">
            <a:extLst>
              <a:ext uri="{FF2B5EF4-FFF2-40B4-BE49-F238E27FC236}">
                <a16:creationId xmlns:a16="http://schemas.microsoft.com/office/drawing/2014/main" id="{9764F12D-AB3D-C7FD-FF98-493E4A8DB2AA}"/>
              </a:ext>
            </a:extLst>
          </p:cNvPr>
          <p:cNvGrpSpPr/>
          <p:nvPr/>
        </p:nvGrpSpPr>
        <p:grpSpPr>
          <a:xfrm>
            <a:off x="4325741" y="1536041"/>
            <a:ext cx="2191225" cy="4798535"/>
            <a:chOff x="4325741" y="1536041"/>
            <a:chExt cx="2191225" cy="4798535"/>
          </a:xfrm>
        </p:grpSpPr>
        <p:sp>
          <p:nvSpPr>
            <p:cNvPr id="183" name="矩形: 圆角 182">
              <a:extLst>
                <a:ext uri="{FF2B5EF4-FFF2-40B4-BE49-F238E27FC236}">
                  <a16:creationId xmlns:a16="http://schemas.microsoft.com/office/drawing/2014/main" id="{C63A3C5A-8F21-C78B-05ED-6495D5EE342E}"/>
                </a:ext>
              </a:extLst>
            </p:cNvPr>
            <p:cNvSpPr/>
            <p:nvPr/>
          </p:nvSpPr>
          <p:spPr>
            <a:xfrm>
              <a:off x="4325741" y="1536041"/>
              <a:ext cx="2191225" cy="4377671"/>
            </a:xfrm>
            <a:prstGeom prst="roundRect">
              <a:avLst/>
            </a:prstGeom>
            <a:noFill/>
            <a:ln w="12700" cap="flat" cmpd="sng" algn="ctr">
              <a:solidFill>
                <a:srgbClr val="70AD47">
                  <a:lumMod val="60000"/>
                  <a:lumOff val="4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7" name="矩形: 圆角 196">
              <a:extLst>
                <a:ext uri="{FF2B5EF4-FFF2-40B4-BE49-F238E27FC236}">
                  <a16:creationId xmlns:a16="http://schemas.microsoft.com/office/drawing/2014/main" id="{2A594092-E9A1-15FD-4741-C7864253F308}"/>
                </a:ext>
              </a:extLst>
            </p:cNvPr>
            <p:cNvSpPr/>
            <p:nvPr/>
          </p:nvSpPr>
          <p:spPr>
            <a:xfrm>
              <a:off x="4834178" y="2534480"/>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缺失情况</a:t>
              </a:r>
              <a:endPar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98" name="矩形: 圆角 197">
              <a:extLst>
                <a:ext uri="{FF2B5EF4-FFF2-40B4-BE49-F238E27FC236}">
                  <a16:creationId xmlns:a16="http://schemas.microsoft.com/office/drawing/2014/main" id="{809663B5-3EB2-3F88-9C4F-F255F04DDA27}"/>
                </a:ext>
              </a:extLst>
            </p:cNvPr>
            <p:cNvSpPr/>
            <p:nvPr/>
          </p:nvSpPr>
          <p:spPr>
            <a:xfrm>
              <a:off x="4834178" y="1656901"/>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特征释义</a:t>
              </a:r>
            </a:p>
          </p:txBody>
        </p:sp>
        <p:cxnSp>
          <p:nvCxnSpPr>
            <p:cNvPr id="199" name="直接箭头连接符 198">
              <a:extLst>
                <a:ext uri="{FF2B5EF4-FFF2-40B4-BE49-F238E27FC236}">
                  <a16:creationId xmlns:a16="http://schemas.microsoft.com/office/drawing/2014/main" id="{24860501-1F61-DC81-CAAE-5B311CE0F7B6}"/>
                </a:ext>
              </a:extLst>
            </p:cNvPr>
            <p:cNvCxnSpPr>
              <a:cxnSpLocks/>
              <a:stCxn id="198" idx="2"/>
            </p:cNvCxnSpPr>
            <p:nvPr/>
          </p:nvCxnSpPr>
          <p:spPr>
            <a:xfrm flipH="1">
              <a:off x="5421352" y="2225841"/>
              <a:ext cx="1" cy="286607"/>
            </a:xfrm>
            <a:prstGeom prst="straightConnector1">
              <a:avLst/>
            </a:prstGeom>
            <a:noFill/>
            <a:ln w="6350" cap="flat" cmpd="sng" algn="ctr">
              <a:solidFill>
                <a:sysClr val="windowText" lastClr="000000"/>
              </a:solidFill>
              <a:prstDash val="solid"/>
              <a:miter lim="800000"/>
              <a:tailEnd type="triangle"/>
            </a:ln>
            <a:effectLst/>
          </p:spPr>
        </p:cxnSp>
        <p:sp>
          <p:nvSpPr>
            <p:cNvPr id="200" name="左大括号 199">
              <a:extLst>
                <a:ext uri="{FF2B5EF4-FFF2-40B4-BE49-F238E27FC236}">
                  <a16:creationId xmlns:a16="http://schemas.microsoft.com/office/drawing/2014/main" id="{708C89AD-68E0-8F5C-2AE4-974437C12F6B}"/>
                </a:ext>
              </a:extLst>
            </p:cNvPr>
            <p:cNvSpPr/>
            <p:nvPr/>
          </p:nvSpPr>
          <p:spPr>
            <a:xfrm rot="5400000">
              <a:off x="5237051" y="3381551"/>
              <a:ext cx="379531" cy="1588898"/>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01" name="文本框 200">
              <a:extLst>
                <a:ext uri="{FF2B5EF4-FFF2-40B4-BE49-F238E27FC236}">
                  <a16:creationId xmlns:a16="http://schemas.microsoft.com/office/drawing/2014/main" id="{44F52979-2F17-C1DC-4D62-8C46865C55FF}"/>
                </a:ext>
              </a:extLst>
            </p:cNvPr>
            <p:cNvSpPr txBox="1"/>
            <p:nvPr/>
          </p:nvSpPr>
          <p:spPr>
            <a:xfrm>
              <a:off x="4766115" y="4317235"/>
              <a:ext cx="821059" cy="619978"/>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lang="en-US" altLang="zh-CN" sz="1200" kern="0" dirty="0">
                  <a:solidFill>
                    <a:prstClr val="black"/>
                  </a:solidFill>
                  <a:latin typeface="华文仿宋" panose="02010600040101010101" pitchFamily="2" charset="-122"/>
                  <a:ea typeface="华文仿宋" panose="02010600040101010101" pitchFamily="2" charset="-122"/>
                </a:rPr>
                <a:t>Far Price</a:t>
              </a:r>
            </a:p>
            <a:p>
              <a:pPr marL="0" marR="0" lvl="0" indent="0" defTabSz="4572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Near Price</a:t>
              </a:r>
              <a:endPar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cxnSp>
          <p:nvCxnSpPr>
            <p:cNvPr id="203" name="直接箭头连接符 202">
              <a:extLst>
                <a:ext uri="{FF2B5EF4-FFF2-40B4-BE49-F238E27FC236}">
                  <a16:creationId xmlns:a16="http://schemas.microsoft.com/office/drawing/2014/main" id="{CBE7775C-DC05-B313-AF44-077FD482681E}"/>
                </a:ext>
              </a:extLst>
            </p:cNvPr>
            <p:cNvCxnSpPr>
              <a:cxnSpLocks/>
            </p:cNvCxnSpPr>
            <p:nvPr/>
          </p:nvCxnSpPr>
          <p:spPr>
            <a:xfrm flipH="1">
              <a:off x="5426817" y="3103420"/>
              <a:ext cx="1" cy="308474"/>
            </a:xfrm>
            <a:prstGeom prst="straightConnector1">
              <a:avLst/>
            </a:prstGeom>
            <a:noFill/>
            <a:ln w="6350" cap="flat" cmpd="sng" algn="ctr">
              <a:solidFill>
                <a:sysClr val="windowText" lastClr="000000"/>
              </a:solidFill>
              <a:prstDash val="solid"/>
              <a:miter lim="800000"/>
              <a:tailEnd type="triangle"/>
            </a:ln>
            <a:effectLst/>
          </p:spPr>
        </p:cxnSp>
        <p:sp>
          <p:nvSpPr>
            <p:cNvPr id="204" name="矩形: 圆角 203">
              <a:extLst>
                <a:ext uri="{FF2B5EF4-FFF2-40B4-BE49-F238E27FC236}">
                  <a16:creationId xmlns:a16="http://schemas.microsoft.com/office/drawing/2014/main" id="{533CBB52-1845-6FE3-DC8E-C742A0AB3E13}"/>
                </a:ext>
              </a:extLst>
            </p:cNvPr>
            <p:cNvSpPr/>
            <p:nvPr/>
          </p:nvSpPr>
          <p:spPr>
            <a:xfrm>
              <a:off x="4834178" y="3421959"/>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分布</a:t>
              </a: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情况</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205" name="文本框 204">
              <a:extLst>
                <a:ext uri="{FF2B5EF4-FFF2-40B4-BE49-F238E27FC236}">
                  <a16:creationId xmlns:a16="http://schemas.microsoft.com/office/drawing/2014/main" id="{C4AAFA30-A58C-BBF1-B108-7E7FE84F3E77}"/>
                </a:ext>
              </a:extLst>
            </p:cNvPr>
            <p:cNvSpPr txBox="1"/>
            <p:nvPr/>
          </p:nvSpPr>
          <p:spPr>
            <a:xfrm>
              <a:off x="4918650" y="5996022"/>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数据探索</a:t>
              </a:r>
            </a:p>
          </p:txBody>
        </p:sp>
        <p:sp>
          <p:nvSpPr>
            <p:cNvPr id="217" name="矩形 216">
              <a:extLst>
                <a:ext uri="{FF2B5EF4-FFF2-40B4-BE49-F238E27FC236}">
                  <a16:creationId xmlns:a16="http://schemas.microsoft.com/office/drawing/2014/main" id="{F8F629D9-7C18-60F6-17AF-F56CB9EC4EF2}"/>
                </a:ext>
              </a:extLst>
            </p:cNvPr>
            <p:cNvSpPr/>
            <p:nvPr/>
          </p:nvSpPr>
          <p:spPr>
            <a:xfrm>
              <a:off x="4754740" y="4375484"/>
              <a:ext cx="1350748" cy="102431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0" name="AutoShape 2" descr="order book">
              <a:extLst>
                <a:ext uri="{FF2B5EF4-FFF2-40B4-BE49-F238E27FC236}">
                  <a16:creationId xmlns:a16="http://schemas.microsoft.com/office/drawing/2014/main" id="{92188361-DEC6-5CBD-6567-4CA5BB4073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文本框 242">
              <a:extLst>
                <a:ext uri="{FF2B5EF4-FFF2-40B4-BE49-F238E27FC236}">
                  <a16:creationId xmlns:a16="http://schemas.microsoft.com/office/drawing/2014/main" id="{2BB78B93-4321-64AA-24F0-57CA8DD90404}"/>
                </a:ext>
              </a:extLst>
            </p:cNvPr>
            <p:cNvSpPr txBox="1"/>
            <p:nvPr/>
          </p:nvSpPr>
          <p:spPr>
            <a:xfrm>
              <a:off x="4765404" y="4918889"/>
              <a:ext cx="962123" cy="342979"/>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离群值处理</a:t>
              </a:r>
            </a:p>
          </p:txBody>
        </p:sp>
      </p:grpSp>
      <p:grpSp>
        <p:nvGrpSpPr>
          <p:cNvPr id="1069" name="组合 1068">
            <a:extLst>
              <a:ext uri="{FF2B5EF4-FFF2-40B4-BE49-F238E27FC236}">
                <a16:creationId xmlns:a16="http://schemas.microsoft.com/office/drawing/2014/main" id="{F556432A-8D65-E59C-9F3A-8A819BC533CE}"/>
              </a:ext>
            </a:extLst>
          </p:cNvPr>
          <p:cNvGrpSpPr/>
          <p:nvPr/>
        </p:nvGrpSpPr>
        <p:grpSpPr>
          <a:xfrm>
            <a:off x="6873990" y="1536041"/>
            <a:ext cx="2191225" cy="4767591"/>
            <a:chOff x="6873990" y="1536041"/>
            <a:chExt cx="2191225" cy="4767591"/>
          </a:xfrm>
        </p:grpSpPr>
        <p:sp>
          <p:nvSpPr>
            <p:cNvPr id="184" name="矩形: 圆角 183">
              <a:extLst>
                <a:ext uri="{FF2B5EF4-FFF2-40B4-BE49-F238E27FC236}">
                  <a16:creationId xmlns:a16="http://schemas.microsoft.com/office/drawing/2014/main" id="{657BB49C-716B-55F9-4A87-DB2A5C3C44B8}"/>
                </a:ext>
              </a:extLst>
            </p:cNvPr>
            <p:cNvSpPr/>
            <p:nvPr/>
          </p:nvSpPr>
          <p:spPr>
            <a:xfrm>
              <a:off x="6873990" y="1536041"/>
              <a:ext cx="2191225" cy="4377671"/>
            </a:xfrm>
            <a:prstGeom prst="roundRect">
              <a:avLst/>
            </a:prstGeom>
            <a:noFill/>
            <a:ln w="12700" cap="flat" cmpd="sng" algn="ctr">
              <a:solidFill>
                <a:srgbClr val="4472C4">
                  <a:shade val="15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07" name="文本框 206">
              <a:extLst>
                <a:ext uri="{FF2B5EF4-FFF2-40B4-BE49-F238E27FC236}">
                  <a16:creationId xmlns:a16="http://schemas.microsoft.com/office/drawing/2014/main" id="{81DAD2AF-61AB-B0DD-3C83-4194266A9252}"/>
                </a:ext>
              </a:extLst>
            </p:cNvPr>
            <p:cNvSpPr txBox="1"/>
            <p:nvPr/>
          </p:nvSpPr>
          <p:spPr>
            <a:xfrm>
              <a:off x="7466048" y="5965078"/>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特征工程</a:t>
              </a:r>
            </a:p>
          </p:txBody>
        </p:sp>
        <p:sp>
          <p:nvSpPr>
            <p:cNvPr id="208" name="矩形: 圆角 207">
              <a:extLst>
                <a:ext uri="{FF2B5EF4-FFF2-40B4-BE49-F238E27FC236}">
                  <a16:creationId xmlns:a16="http://schemas.microsoft.com/office/drawing/2014/main" id="{4AA62599-04A4-2AE7-29DB-9B383FFC0BA8}"/>
                </a:ext>
              </a:extLst>
            </p:cNvPr>
            <p:cNvSpPr/>
            <p:nvPr/>
          </p:nvSpPr>
          <p:spPr>
            <a:xfrm>
              <a:off x="6955006" y="1691495"/>
              <a:ext cx="330829" cy="874714"/>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市</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场</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相</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关</a:t>
              </a:r>
              <a:endParaRPr lang="en-US" altLang="zh-CN" sz="11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29" name="矩形 228">
              <a:extLst>
                <a:ext uri="{FF2B5EF4-FFF2-40B4-BE49-F238E27FC236}">
                  <a16:creationId xmlns:a16="http://schemas.microsoft.com/office/drawing/2014/main" id="{25461139-4BEC-3BBB-32CE-1EDD6AF365DC}"/>
                </a:ext>
              </a:extLst>
            </p:cNvPr>
            <p:cNvSpPr/>
            <p:nvPr/>
          </p:nvSpPr>
          <p:spPr>
            <a:xfrm>
              <a:off x="7430073" y="1672690"/>
              <a:ext cx="1461477" cy="104275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逆向工程获取权重</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价格波动性</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短期收益率特征</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成交量特征</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价差特征</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lang="en-US" altLang="zh-CN" sz="1200" kern="0" dirty="0">
                  <a:latin typeface="仿宋" panose="02010609060101010101" pitchFamily="49" charset="-122"/>
                  <a:ea typeface="仿宋" panose="02010609060101010101" pitchFamily="49" charset="-122"/>
                </a:rPr>
                <a:t>……</a:t>
              </a:r>
              <a:endPar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p:txBody>
        </p:sp>
        <p:sp>
          <p:nvSpPr>
            <p:cNvPr id="247" name="左大括号 246">
              <a:extLst>
                <a:ext uri="{FF2B5EF4-FFF2-40B4-BE49-F238E27FC236}">
                  <a16:creationId xmlns:a16="http://schemas.microsoft.com/office/drawing/2014/main" id="{FFCF7C05-B451-0F56-ECB2-7FD26A0DAE64}"/>
                </a:ext>
              </a:extLst>
            </p:cNvPr>
            <p:cNvSpPr/>
            <p:nvPr/>
          </p:nvSpPr>
          <p:spPr>
            <a:xfrm>
              <a:off x="7285840" y="1632972"/>
              <a:ext cx="177634" cy="1107444"/>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cxnSp>
          <p:nvCxnSpPr>
            <p:cNvPr id="250" name="直接箭头连接符 249">
              <a:extLst>
                <a:ext uri="{FF2B5EF4-FFF2-40B4-BE49-F238E27FC236}">
                  <a16:creationId xmlns:a16="http://schemas.microsoft.com/office/drawing/2014/main" id="{E45547DA-58C3-B7B6-D56F-A9A22DBB8F4D}"/>
                </a:ext>
              </a:extLst>
            </p:cNvPr>
            <p:cNvCxnSpPr>
              <a:cxnSpLocks/>
            </p:cNvCxnSpPr>
            <p:nvPr/>
          </p:nvCxnSpPr>
          <p:spPr>
            <a:xfrm>
              <a:off x="7123747" y="2602730"/>
              <a:ext cx="0" cy="275371"/>
            </a:xfrm>
            <a:prstGeom prst="straightConnector1">
              <a:avLst/>
            </a:prstGeom>
            <a:noFill/>
            <a:ln w="6350" cap="flat" cmpd="sng" algn="ctr">
              <a:solidFill>
                <a:sysClr val="windowText" lastClr="000000"/>
              </a:solidFill>
              <a:prstDash val="solid"/>
              <a:miter lim="800000"/>
              <a:tailEnd type="triangle"/>
            </a:ln>
            <a:effectLst/>
          </p:spPr>
        </p:cxnSp>
        <p:sp>
          <p:nvSpPr>
            <p:cNvPr id="253" name="矩形: 圆角 252">
              <a:extLst>
                <a:ext uri="{FF2B5EF4-FFF2-40B4-BE49-F238E27FC236}">
                  <a16:creationId xmlns:a16="http://schemas.microsoft.com/office/drawing/2014/main" id="{02196307-7206-C9BE-C045-149872EEED48}"/>
                </a:ext>
              </a:extLst>
            </p:cNvPr>
            <p:cNvSpPr/>
            <p:nvPr/>
          </p:nvSpPr>
          <p:spPr>
            <a:xfrm>
              <a:off x="6968680" y="2940635"/>
              <a:ext cx="330828" cy="878391"/>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截</a:t>
              </a:r>
              <a:endParaRPr lang="en-US" altLang="zh-CN"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面</a:t>
              </a:r>
              <a:endParaRPr lang="en-US" altLang="zh-CN"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特</a:t>
              </a:r>
              <a:endParaRPr lang="en-US" altLang="zh-CN"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征</a:t>
              </a:r>
              <a:endParaRPr lang="en-US" altLang="zh-CN"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027" name="左大括号 1026">
              <a:extLst>
                <a:ext uri="{FF2B5EF4-FFF2-40B4-BE49-F238E27FC236}">
                  <a16:creationId xmlns:a16="http://schemas.microsoft.com/office/drawing/2014/main" id="{6BEAF0C1-1EDD-D579-D48D-7AC875DD53A5}"/>
                </a:ext>
              </a:extLst>
            </p:cNvPr>
            <p:cNvSpPr/>
            <p:nvPr/>
          </p:nvSpPr>
          <p:spPr>
            <a:xfrm>
              <a:off x="7292489" y="2883643"/>
              <a:ext cx="170985" cy="1042750"/>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029" name="矩形 1028">
              <a:extLst>
                <a:ext uri="{FF2B5EF4-FFF2-40B4-BE49-F238E27FC236}">
                  <a16:creationId xmlns:a16="http://schemas.microsoft.com/office/drawing/2014/main" id="{5E264A70-2994-0212-57AE-7109532F1C7D}"/>
                </a:ext>
              </a:extLst>
            </p:cNvPr>
            <p:cNvSpPr/>
            <p:nvPr/>
          </p:nvSpPr>
          <p:spPr>
            <a:xfrm>
              <a:off x="7430073" y="2942289"/>
              <a:ext cx="1461477" cy="943336"/>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zh-CN" altLang="en-US" sz="1200" kern="0" dirty="0">
                  <a:latin typeface="仿宋" panose="02010609060101010101" pitchFamily="49" charset="-122"/>
                  <a:ea typeface="仿宋" panose="02010609060101010101" pitchFamily="49" charset="-122"/>
                </a:rPr>
                <a:t>五种价格相关特征</a:t>
              </a:r>
              <a:endParaRPr lang="en-US" altLang="zh-CN" sz="1200" kern="0" dirty="0">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收益率与趋势特征波动性特征</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流动性特征</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defTabSz="457200" eaLnBrk="1" fontAlgn="auto" latinLnBrk="0" hangingPunct="1">
                <a:lnSpc>
                  <a:spcPct val="100000"/>
                </a:lnSpc>
                <a:spcBef>
                  <a:spcPts val="0"/>
                </a:spcBef>
                <a:spcAft>
                  <a:spcPts val="0"/>
                </a:spcAft>
                <a:buClrTx/>
                <a:buSzTx/>
                <a:buFontTx/>
                <a:buNone/>
                <a:tabLst/>
                <a:defRPr/>
              </a:pPr>
              <a:r>
                <a:rPr lang="en-US" altLang="zh-CN" sz="1200" kern="0" dirty="0">
                  <a:latin typeface="仿宋" panose="02010609060101010101" pitchFamily="49" charset="-122"/>
                  <a:ea typeface="仿宋" panose="02010609060101010101" pitchFamily="49" charset="-122"/>
                </a:rPr>
                <a:t>……</a:t>
              </a:r>
              <a:endParaRPr kumimoji="0" lang="en-US" altLang="zh-CN" sz="12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p:txBody>
        </p:sp>
        <p:cxnSp>
          <p:nvCxnSpPr>
            <p:cNvPr id="1030" name="直接箭头连接符 1029">
              <a:extLst>
                <a:ext uri="{FF2B5EF4-FFF2-40B4-BE49-F238E27FC236}">
                  <a16:creationId xmlns:a16="http://schemas.microsoft.com/office/drawing/2014/main" id="{A7265457-1D15-A81F-A697-F88F0DC28224}"/>
                </a:ext>
              </a:extLst>
            </p:cNvPr>
            <p:cNvCxnSpPr>
              <a:cxnSpLocks/>
            </p:cNvCxnSpPr>
            <p:nvPr/>
          </p:nvCxnSpPr>
          <p:spPr>
            <a:xfrm>
              <a:off x="7132068" y="3872999"/>
              <a:ext cx="0" cy="275371"/>
            </a:xfrm>
            <a:prstGeom prst="straightConnector1">
              <a:avLst/>
            </a:prstGeom>
            <a:noFill/>
            <a:ln w="6350" cap="flat" cmpd="sng" algn="ctr">
              <a:solidFill>
                <a:sysClr val="windowText" lastClr="000000"/>
              </a:solidFill>
              <a:prstDash val="solid"/>
              <a:miter lim="800000"/>
              <a:tailEnd type="triangle"/>
            </a:ln>
            <a:effectLst/>
          </p:spPr>
        </p:cxnSp>
        <p:sp>
          <p:nvSpPr>
            <p:cNvPr id="1031" name="矩形: 圆角 1030">
              <a:extLst>
                <a:ext uri="{FF2B5EF4-FFF2-40B4-BE49-F238E27FC236}">
                  <a16:creationId xmlns:a16="http://schemas.microsoft.com/office/drawing/2014/main" id="{D37EFF7E-96AA-18F5-98EF-409D5464286C}"/>
                </a:ext>
              </a:extLst>
            </p:cNvPr>
            <p:cNvSpPr/>
            <p:nvPr/>
          </p:nvSpPr>
          <p:spPr>
            <a:xfrm>
              <a:off x="6977198" y="4214579"/>
              <a:ext cx="330828" cy="878391"/>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时序特征</a:t>
              </a:r>
              <a:endParaRPr lang="en-US" altLang="zh-CN"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032" name="左大括号 1031">
              <a:extLst>
                <a:ext uri="{FF2B5EF4-FFF2-40B4-BE49-F238E27FC236}">
                  <a16:creationId xmlns:a16="http://schemas.microsoft.com/office/drawing/2014/main" id="{A7CC7F7E-E8DF-02B5-5FC8-D0852EBAD12A}"/>
                </a:ext>
              </a:extLst>
            </p:cNvPr>
            <p:cNvSpPr/>
            <p:nvPr/>
          </p:nvSpPr>
          <p:spPr>
            <a:xfrm>
              <a:off x="7292489" y="4128585"/>
              <a:ext cx="170985" cy="1042750"/>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033" name="矩形 1032">
              <a:extLst>
                <a:ext uri="{FF2B5EF4-FFF2-40B4-BE49-F238E27FC236}">
                  <a16:creationId xmlns:a16="http://schemas.microsoft.com/office/drawing/2014/main" id="{E97DD08B-3560-4A28-9500-ADEE616A1CC5}"/>
                </a:ext>
              </a:extLst>
            </p:cNvPr>
            <p:cNvSpPr/>
            <p:nvPr/>
          </p:nvSpPr>
          <p:spPr>
            <a:xfrm>
              <a:off x="7422031" y="4168837"/>
              <a:ext cx="1461477" cy="984224"/>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en-US" altLang="zh-CN" sz="1200" kern="0" dirty="0">
                  <a:latin typeface="Times New Roman" panose="02020603050405020304" pitchFamily="18" charset="0"/>
                  <a:ea typeface="仿宋" panose="02010609060101010101" pitchFamily="49" charset="-122"/>
                  <a:cs typeface="Times New Roman" panose="02020603050405020304" pitchFamily="18" charset="0"/>
                </a:rPr>
                <a:t>RSI</a:t>
              </a:r>
            </a:p>
            <a:p>
              <a:pPr marL="0" marR="0" lvl="0" indent="0" defTabSz="457200" eaLnBrk="1" fontAlgn="auto" latinLnBrk="0" hangingPunct="1">
                <a:lnSpc>
                  <a:spcPct val="100000"/>
                </a:lnSpc>
                <a:spcBef>
                  <a:spcPts val="0"/>
                </a:spcBef>
                <a:spcAft>
                  <a:spcPts val="0"/>
                </a:spcAft>
                <a:buClrTx/>
                <a:buSzTx/>
                <a:buFontTx/>
                <a:buNone/>
                <a:tabLst/>
                <a:defRPr/>
              </a:pPr>
              <a:r>
                <a:rPr lang="zh-CN" altLang="en-US" sz="1200" kern="0" dirty="0">
                  <a:latin typeface="Times New Roman" panose="02020603050405020304" pitchFamily="18" charset="0"/>
                  <a:ea typeface="仿宋" panose="02010609060101010101" pitchFamily="49" charset="-122"/>
                  <a:cs typeface="Times New Roman" panose="02020603050405020304" pitchFamily="18" charset="0"/>
                </a:rPr>
                <a:t>布林带</a:t>
              </a:r>
              <a:endParaRPr lang="en-US" altLang="zh-CN" sz="1200" kern="0" dirty="0">
                <a:latin typeface="Times New Roman" panose="02020603050405020304" pitchFamily="18" charset="0"/>
                <a:ea typeface="仿宋" panose="02010609060101010101" pitchFamily="49"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Times New Roman" panose="02020603050405020304" pitchFamily="18" charset="0"/>
                  <a:ea typeface="仿宋" panose="02010609060101010101" pitchFamily="49" charset="-122"/>
                  <a:cs typeface="Times New Roman" panose="02020603050405020304" pitchFamily="18" charset="0"/>
                </a:rPr>
                <a:t>量价相关性特征</a:t>
              </a:r>
              <a:endParaRPr kumimoji="0" lang="en-US" altLang="zh-CN" sz="1200" b="0" i="0" u="none" strike="noStrike" kern="0" cap="none" spc="0" normalizeH="0" baseline="0" noProof="0" dirty="0">
                <a:ln>
                  <a:noFill/>
                </a:ln>
                <a:effectLst/>
                <a:uLnTx/>
                <a:uFillTx/>
                <a:latin typeface="Times New Roman" panose="02020603050405020304" pitchFamily="18" charset="0"/>
                <a:ea typeface="仿宋" panose="02010609060101010101" pitchFamily="49"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tabLst/>
                <a:defRPr/>
              </a:pPr>
              <a:r>
                <a:rPr lang="zh-CN" altLang="en-US" sz="1200" kern="0" dirty="0">
                  <a:latin typeface="Times New Roman" panose="02020603050405020304" pitchFamily="18" charset="0"/>
                  <a:ea typeface="仿宋" panose="02010609060101010101" pitchFamily="49" charset="-122"/>
                  <a:cs typeface="Times New Roman" panose="02020603050405020304" pitchFamily="18" charset="0"/>
                </a:rPr>
                <a:t>时间统计特征</a:t>
              </a:r>
              <a:endParaRPr lang="en-US" altLang="zh-CN" sz="1200" kern="0" dirty="0">
                <a:latin typeface="Times New Roman" panose="02020603050405020304" pitchFamily="18" charset="0"/>
                <a:ea typeface="仿宋" panose="02010609060101010101" pitchFamily="49" charset="-122"/>
                <a:cs typeface="Times New Roman" panose="02020603050405020304" pitchFamily="18"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Times New Roman" panose="02020603050405020304" pitchFamily="18" charset="0"/>
                  <a:ea typeface="仿宋" panose="02010609060101010101" pitchFamily="49" charset="-122"/>
                  <a:cs typeface="Times New Roman" panose="02020603050405020304" pitchFamily="18" charset="0"/>
                </a:rPr>
                <a:t>……</a:t>
              </a:r>
            </a:p>
          </p:txBody>
        </p:sp>
        <p:sp>
          <p:nvSpPr>
            <p:cNvPr id="1035" name="箭头: 下 1034">
              <a:extLst>
                <a:ext uri="{FF2B5EF4-FFF2-40B4-BE49-F238E27FC236}">
                  <a16:creationId xmlns:a16="http://schemas.microsoft.com/office/drawing/2014/main" id="{487D927A-9001-079F-ED95-2A6EDD605868}"/>
                </a:ext>
              </a:extLst>
            </p:cNvPr>
            <p:cNvSpPr/>
            <p:nvPr/>
          </p:nvSpPr>
          <p:spPr>
            <a:xfrm>
              <a:off x="7625121" y="5191980"/>
              <a:ext cx="687256" cy="137486"/>
            </a:xfrm>
            <a:prstGeom prst="downArrow">
              <a:avLst/>
            </a:prstGeom>
            <a:solidFill>
              <a:srgbClr val="DEDD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6" name="矩形: 圆角 1035">
              <a:extLst>
                <a:ext uri="{FF2B5EF4-FFF2-40B4-BE49-F238E27FC236}">
                  <a16:creationId xmlns:a16="http://schemas.microsoft.com/office/drawing/2014/main" id="{C1DFA03D-7469-4A2C-7DEB-6A53B3299D8F}"/>
                </a:ext>
              </a:extLst>
            </p:cNvPr>
            <p:cNvSpPr/>
            <p:nvPr/>
          </p:nvSpPr>
          <p:spPr>
            <a:xfrm>
              <a:off x="7047200" y="5409151"/>
              <a:ext cx="1888396" cy="38010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429</a:t>
              </a:r>
              <a:r>
                <a:rPr lang="zh-CN" altLang="en-US"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041" name="矩形: 圆角 1040">
            <a:extLst>
              <a:ext uri="{FF2B5EF4-FFF2-40B4-BE49-F238E27FC236}">
                <a16:creationId xmlns:a16="http://schemas.microsoft.com/office/drawing/2014/main" id="{DE11FF26-BABF-CA70-EB2D-64DAC5CEEC69}"/>
              </a:ext>
            </a:extLst>
          </p:cNvPr>
          <p:cNvSpPr/>
          <p:nvPr/>
        </p:nvSpPr>
        <p:spPr>
          <a:xfrm>
            <a:off x="9644884" y="2623842"/>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PCA</a:t>
            </a:r>
            <a:r>
              <a:rPr lang="zh-CN" altLang="en-US"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降维</a:t>
            </a:r>
            <a:endPar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方差解释力度</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115</a:t>
            </a:r>
            <a:r>
              <a:rPr lang="zh-CN" altLang="en-US"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1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43" name="矩形: 圆角 1042">
            <a:extLst>
              <a:ext uri="{FF2B5EF4-FFF2-40B4-BE49-F238E27FC236}">
                <a16:creationId xmlns:a16="http://schemas.microsoft.com/office/drawing/2014/main" id="{4B2A17F0-3ABD-4F79-3B64-DF7B2CC976DC}"/>
              </a:ext>
            </a:extLst>
          </p:cNvPr>
          <p:cNvSpPr/>
          <p:nvPr/>
        </p:nvSpPr>
        <p:spPr>
          <a:xfrm>
            <a:off x="9644884" y="3691753"/>
            <a:ext cx="1782204" cy="701038"/>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Lasso</a:t>
            </a: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针对剩余主成分</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进行二次筛选</a:t>
            </a:r>
            <a:endParaRPr lang="en-US" altLang="zh-CN" sz="1200" kern="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045" name="直接箭头连接符 1044">
            <a:extLst>
              <a:ext uri="{FF2B5EF4-FFF2-40B4-BE49-F238E27FC236}">
                <a16:creationId xmlns:a16="http://schemas.microsoft.com/office/drawing/2014/main" id="{70323231-C1A4-4E45-AA16-72ED3E21BBEC}"/>
              </a:ext>
            </a:extLst>
          </p:cNvPr>
          <p:cNvCxnSpPr>
            <a:cxnSpLocks/>
            <a:stCxn id="1043" idx="2"/>
            <a:endCxn id="226" idx="0"/>
          </p:cNvCxnSpPr>
          <p:nvPr/>
        </p:nvCxnSpPr>
        <p:spPr>
          <a:xfrm>
            <a:off x="10535986" y="4392791"/>
            <a:ext cx="1" cy="306250"/>
          </a:xfrm>
          <a:prstGeom prst="straightConnector1">
            <a:avLst/>
          </a:prstGeom>
          <a:noFill/>
          <a:ln w="6350" cap="flat" cmpd="sng" algn="ctr">
            <a:solidFill>
              <a:sysClr val="windowText" lastClr="000000"/>
            </a:solidFill>
            <a:prstDash val="solid"/>
            <a:miter lim="800000"/>
            <a:tailEnd type="triangle"/>
          </a:ln>
          <a:effectLst/>
        </p:spPr>
      </p:cxnSp>
      <p:sp>
        <p:nvSpPr>
          <p:cNvPr id="1055" name="加号 1054">
            <a:extLst>
              <a:ext uri="{FF2B5EF4-FFF2-40B4-BE49-F238E27FC236}">
                <a16:creationId xmlns:a16="http://schemas.microsoft.com/office/drawing/2014/main" id="{2AE7B8B0-498C-6337-5CE1-FA5AE76216F2}"/>
              </a:ext>
            </a:extLst>
          </p:cNvPr>
          <p:cNvSpPr/>
          <p:nvPr/>
        </p:nvSpPr>
        <p:spPr>
          <a:xfrm>
            <a:off x="10419502" y="2343289"/>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6" name="加号 1055">
            <a:extLst>
              <a:ext uri="{FF2B5EF4-FFF2-40B4-BE49-F238E27FC236}">
                <a16:creationId xmlns:a16="http://schemas.microsoft.com/office/drawing/2014/main" id="{A21F6627-034C-0A2C-284E-1DE802C426AD}"/>
              </a:ext>
            </a:extLst>
          </p:cNvPr>
          <p:cNvSpPr/>
          <p:nvPr/>
        </p:nvSpPr>
        <p:spPr>
          <a:xfrm>
            <a:off x="10425328" y="3388147"/>
            <a:ext cx="232968" cy="224497"/>
          </a:xfrm>
          <a:prstGeom prst="mathPlus">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占位符 1">
            <a:extLst>
              <a:ext uri="{FF2B5EF4-FFF2-40B4-BE49-F238E27FC236}">
                <a16:creationId xmlns:a16="http://schemas.microsoft.com/office/drawing/2014/main" id="{9223DF56-EBDE-08F9-57D5-3649BA90F477}"/>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ysClr val="windowText" lastClr="000000"/>
                </a:solidFill>
              </a:rPr>
              <a:t>目录</a:t>
            </a:r>
            <a:endPar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92171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C8274369-C19F-4B87-893F-33847724F02F}"/>
              </a:ext>
            </a:extLst>
          </p:cNvPr>
          <p:cNvCxnSpPr>
            <a:cxnSpLocks/>
          </p:cNvCxnSpPr>
          <p:nvPr/>
        </p:nvCxnSpPr>
        <p:spPr>
          <a:xfrm>
            <a:off x="783470" y="1460793"/>
            <a:ext cx="49639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69DB2F3-2A2D-4F6D-A189-ACEE98C3F097}"/>
              </a:ext>
            </a:extLst>
          </p:cNvPr>
          <p:cNvSpPr txBox="1"/>
          <p:nvPr/>
        </p:nvSpPr>
        <p:spPr>
          <a:xfrm>
            <a:off x="660528" y="1078499"/>
            <a:ext cx="7461496" cy="584775"/>
          </a:xfrm>
          <a:prstGeom prst="rect">
            <a:avLst/>
          </a:prstGeom>
          <a:noFill/>
        </p:spPr>
        <p:txBody>
          <a:bodyPr vert="horz" wrap="square" rtlCol="0">
            <a:spAutoFit/>
          </a:bodyPr>
          <a:lstStyle/>
          <a:p>
            <a:r>
              <a:rPr kumimoji="1" lang="zh-CN" altLang="en-US" sz="1600" b="1" dirty="0">
                <a:ea typeface="楷体" panose="02010609060101010101" pitchFamily="49" charset="-122"/>
                <a:cs typeface="Times New Roman" panose="02020503050405090304" pitchFamily="18" charset="0"/>
              </a:rPr>
              <a:t>调用模型：</a:t>
            </a:r>
            <a:r>
              <a:rPr kumimoji="1" lang="en-US" altLang="zh-CN" sz="1600" b="1" dirty="0">
                <a:latin typeface="Palatino Linotype" panose="02040502050505030304" pitchFamily="18" charset="0"/>
                <a:ea typeface="楷体" panose="02010609060101010101" pitchFamily="49" charset="-122"/>
                <a:cs typeface="Times New Roman" panose="02020603050405020304" pitchFamily="18" charset="0"/>
              </a:rPr>
              <a:t># from https://</a:t>
            </a:r>
            <a:r>
              <a:rPr kumimoji="1" lang="en-US" altLang="zh-CN" sz="1600" b="1" dirty="0" err="1">
                <a:latin typeface="Palatino Linotype" panose="02040502050505030304" pitchFamily="18" charset="0"/>
                <a:ea typeface="楷体" panose="02010609060101010101" pitchFamily="49" charset="-122"/>
                <a:cs typeface="Times New Roman" panose="02020603050405020304" pitchFamily="18" charset="0"/>
              </a:rPr>
              <a:t>github.com</a:t>
            </a:r>
            <a:r>
              <a:rPr kumimoji="1" lang="en-US" altLang="zh-CN" sz="1600" b="1" dirty="0">
                <a:latin typeface="Palatino Linotype" panose="02040502050505030304" pitchFamily="18" charset="0"/>
                <a:ea typeface="楷体" panose="02010609060101010101" pitchFamily="49" charset="-122"/>
                <a:cs typeface="Times New Roman" panose="02020603050405020304" pitchFamily="18" charset="0"/>
              </a:rPr>
              <a:t>/</a:t>
            </a:r>
            <a:r>
              <a:rPr kumimoji="1" lang="en-US" altLang="zh-CN" sz="1600" b="1" dirty="0" err="1">
                <a:latin typeface="Palatino Linotype" panose="02040502050505030304" pitchFamily="18" charset="0"/>
                <a:ea typeface="楷体" panose="02010609060101010101" pitchFamily="49" charset="-122"/>
                <a:cs typeface="Times New Roman" panose="02020603050405020304" pitchFamily="18" charset="0"/>
              </a:rPr>
              <a:t>philipperemy</a:t>
            </a:r>
            <a:r>
              <a:rPr kumimoji="1" lang="en-US" altLang="zh-CN" sz="1600" b="1" dirty="0">
                <a:latin typeface="Palatino Linotype" panose="02040502050505030304" pitchFamily="18" charset="0"/>
                <a:ea typeface="楷体" panose="02010609060101010101" pitchFamily="49" charset="-122"/>
                <a:cs typeface="Times New Roman" panose="02020603050405020304" pitchFamily="18" charset="0"/>
              </a:rPr>
              <a:t>/</a:t>
            </a:r>
            <a:r>
              <a:rPr kumimoji="1" lang="en-US" altLang="zh-CN" sz="1600" b="1" dirty="0" err="1">
                <a:latin typeface="Palatino Linotype" panose="02040502050505030304" pitchFamily="18" charset="0"/>
                <a:ea typeface="楷体" panose="02010609060101010101" pitchFamily="49" charset="-122"/>
                <a:cs typeface="Times New Roman" panose="02020603050405020304" pitchFamily="18" charset="0"/>
              </a:rPr>
              <a:t>keras-tcn</a:t>
            </a:r>
            <a:endParaRPr kumimoji="1" lang="en-US" altLang="zh-CN" sz="1600" b="1" dirty="0">
              <a:latin typeface="Palatino Linotype" panose="02040502050505030304" pitchFamily="18" charset="0"/>
              <a:ea typeface="楷体" panose="02010609060101010101" pitchFamily="49" charset="-122"/>
              <a:cs typeface="Times New Roman" panose="02020603050405020304" pitchFamily="18" charset="0"/>
            </a:endParaRPr>
          </a:p>
          <a:p>
            <a:endParaRPr kumimoji="1" lang="zh-CN" altLang="en-US" sz="1600" b="1" dirty="0">
              <a:ea typeface="楷体" panose="02010609060101010101" pitchFamily="49" charset="-122"/>
              <a:cs typeface="Times New Roman" panose="02020503050405090304" pitchFamily="18" charset="0"/>
            </a:endParaRPr>
          </a:p>
        </p:txBody>
      </p:sp>
      <p:sp>
        <p:nvSpPr>
          <p:cNvPr id="54" name="矩形 53">
            <a:extLst>
              <a:ext uri="{FF2B5EF4-FFF2-40B4-BE49-F238E27FC236}">
                <a16:creationId xmlns:a16="http://schemas.microsoft.com/office/drawing/2014/main" id="{D0E9DE2F-14EC-B9D1-CEBC-649AAE6A1F19}"/>
              </a:ext>
            </a:extLst>
          </p:cNvPr>
          <p:cNvSpPr/>
          <p:nvPr/>
        </p:nvSpPr>
        <p:spPr>
          <a:xfrm>
            <a:off x="783469" y="1599567"/>
            <a:ext cx="10351404" cy="413301"/>
          </a:xfrm>
          <a:prstGeom prst="rect">
            <a:avLst/>
          </a:prstGeom>
          <a:solidFill>
            <a:schemeClr val="accent6">
              <a:lumMod val="40000"/>
              <a:lumOff val="60000"/>
              <a:alpha val="30196"/>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ea typeface="华文楷体" panose="02010600040101010101" pitchFamily="2" charset="-122"/>
            </a:endParaRPr>
          </a:p>
        </p:txBody>
      </p:sp>
      <p:sp>
        <p:nvSpPr>
          <p:cNvPr id="55" name="文本框 54">
            <a:extLst>
              <a:ext uri="{FF2B5EF4-FFF2-40B4-BE49-F238E27FC236}">
                <a16:creationId xmlns:a16="http://schemas.microsoft.com/office/drawing/2014/main" id="{607F30B6-FD4B-4E80-6E1D-7654E2FACC29}"/>
              </a:ext>
            </a:extLst>
          </p:cNvPr>
          <p:cNvSpPr txBox="1"/>
          <p:nvPr/>
        </p:nvSpPr>
        <p:spPr>
          <a:xfrm>
            <a:off x="783470" y="1652330"/>
            <a:ext cx="1378817" cy="307777"/>
          </a:xfrm>
          <a:prstGeom prst="rect">
            <a:avLst/>
          </a:prstGeom>
          <a:noFill/>
        </p:spPr>
        <p:txBody>
          <a:bodyPr wrap="square" rtlCol="0">
            <a:spAutoFit/>
          </a:bodyPr>
          <a:lstStyle/>
          <a:p>
            <a:pPr marL="180000" indent="-180000">
              <a:buFont typeface="Arial" panose="020B0604020202020204" pitchFamily="34" charset="0"/>
              <a:buChar char="•"/>
            </a:pPr>
            <a:r>
              <a:rPr kumimoji="1" lang="zh-CN" altLang="en-US" sz="1400" dirty="0">
                <a:ea typeface="楷体" panose="02010609060101010101" pitchFamily="49" charset="-122"/>
                <a:cs typeface="Times New Roman" panose="02020503050405090304" pitchFamily="18" charset="0"/>
              </a:rPr>
              <a:t>涉及函数</a:t>
            </a:r>
          </a:p>
        </p:txBody>
      </p:sp>
      <p:sp>
        <p:nvSpPr>
          <p:cNvPr id="61" name="矩形 60">
            <a:extLst>
              <a:ext uri="{FF2B5EF4-FFF2-40B4-BE49-F238E27FC236}">
                <a16:creationId xmlns:a16="http://schemas.microsoft.com/office/drawing/2014/main" id="{19F916AA-3D19-76C2-263B-43CB882C186E}"/>
              </a:ext>
            </a:extLst>
          </p:cNvPr>
          <p:cNvSpPr/>
          <p:nvPr/>
        </p:nvSpPr>
        <p:spPr>
          <a:xfrm>
            <a:off x="783470" y="2169781"/>
            <a:ext cx="3519589" cy="2923147"/>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8D93CAB4-36A8-3F58-CD3A-3A84B927E09F}"/>
              </a:ext>
            </a:extLst>
          </p:cNvPr>
          <p:cNvPicPr>
            <a:picLocks noChangeAspect="1"/>
          </p:cNvPicPr>
          <p:nvPr/>
        </p:nvPicPr>
        <p:blipFill rotWithShape="1">
          <a:blip r:embed="rId2">
            <a:extLst>
              <a:ext uri="{28A0092B-C50C-407E-A947-70E740481C1C}">
                <a14:useLocalDpi xmlns:a14="http://schemas.microsoft.com/office/drawing/2010/main" val="0"/>
              </a:ext>
            </a:extLst>
          </a:blip>
          <a:srcRect r="59113"/>
          <a:stretch/>
        </p:blipFill>
        <p:spPr>
          <a:xfrm>
            <a:off x="974032" y="2324489"/>
            <a:ext cx="3138463" cy="2613729"/>
          </a:xfrm>
          <a:prstGeom prst="rect">
            <a:avLst/>
          </a:prstGeom>
        </p:spPr>
      </p:pic>
      <p:pic>
        <p:nvPicPr>
          <p:cNvPr id="10" name="图片 9">
            <a:extLst>
              <a:ext uri="{FF2B5EF4-FFF2-40B4-BE49-F238E27FC236}">
                <a16:creationId xmlns:a16="http://schemas.microsoft.com/office/drawing/2014/main" id="{0293E27E-259F-D6F0-8218-847C19538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2911" y="2040405"/>
            <a:ext cx="6025699" cy="4130774"/>
          </a:xfrm>
          <a:prstGeom prst="rect">
            <a:avLst/>
          </a:prstGeom>
        </p:spPr>
      </p:pic>
      <p:sp>
        <p:nvSpPr>
          <p:cNvPr id="11" name="文本框 10">
            <a:extLst>
              <a:ext uri="{FF2B5EF4-FFF2-40B4-BE49-F238E27FC236}">
                <a16:creationId xmlns:a16="http://schemas.microsoft.com/office/drawing/2014/main" id="{429753C0-8121-6F39-AEC8-5A30F1BF1F52}"/>
              </a:ext>
            </a:extLst>
          </p:cNvPr>
          <p:cNvSpPr txBox="1"/>
          <p:nvPr/>
        </p:nvSpPr>
        <p:spPr>
          <a:xfrm>
            <a:off x="5374390" y="1627104"/>
            <a:ext cx="1378817" cy="307777"/>
          </a:xfrm>
          <a:prstGeom prst="rect">
            <a:avLst/>
          </a:prstGeom>
          <a:noFill/>
        </p:spPr>
        <p:txBody>
          <a:bodyPr wrap="square" rtlCol="0">
            <a:spAutoFit/>
          </a:bodyPr>
          <a:lstStyle/>
          <a:p>
            <a:pPr marL="180000" indent="-180000">
              <a:buFont typeface="Arial" panose="020B0604020202020204" pitchFamily="34" charset="0"/>
              <a:buChar char="•"/>
            </a:pPr>
            <a:r>
              <a:rPr kumimoji="1" lang="en-US" altLang="zh-CN" sz="1400" dirty="0" err="1">
                <a:latin typeface="Palatino Linotype" panose="02040502050505030304" pitchFamily="18" charset="0"/>
                <a:ea typeface="楷体" panose="02010609060101010101" pitchFamily="49" charset="-122"/>
                <a:cs typeface="Times New Roman" panose="02020503050405090304" pitchFamily="18" charset="0"/>
              </a:rPr>
              <a:t>TCNBlock</a:t>
            </a:r>
            <a:endParaRPr kumimoji="1" lang="zh-CN" altLang="en-US" sz="1400" dirty="0">
              <a:latin typeface="Palatino Linotype" panose="02040502050505030304" pitchFamily="18" charset="0"/>
              <a:ea typeface="楷体" panose="02010609060101010101" pitchFamily="49" charset="-122"/>
              <a:cs typeface="Times New Roman" panose="02020503050405090304" pitchFamily="18" charset="0"/>
            </a:endParaRPr>
          </a:p>
        </p:txBody>
      </p:sp>
      <p:sp>
        <p:nvSpPr>
          <p:cNvPr id="9" name="文本占位符 1">
            <a:extLst>
              <a:ext uri="{FF2B5EF4-FFF2-40B4-BE49-F238E27FC236}">
                <a16:creationId xmlns:a16="http://schemas.microsoft.com/office/drawing/2014/main" id="{0B032862-2F1B-FDDE-BE90-86FCEA66D026}"/>
              </a:ext>
            </a:extLst>
          </p:cNvPr>
          <p:cNvSpPr>
            <a:spLocks noGrp="1"/>
          </p:cNvSpPr>
          <p:nvPr>
            <p:ph type="body" sz="quarter" idx="13"/>
          </p:nvPr>
        </p:nvSpPr>
        <p:spPr>
          <a:xfrm>
            <a:off x="509588" y="404813"/>
            <a:ext cx="3078162" cy="490537"/>
          </a:xfrm>
        </p:spPr>
        <p:txBody>
          <a:bodyPr/>
          <a:lstStyle/>
          <a:p>
            <a:r>
              <a:rPr lang="en-US" altLang="zh-CN" dirty="0"/>
              <a:t>TCN</a:t>
            </a:r>
            <a:r>
              <a:rPr lang="zh-CN" altLang="en-US" dirty="0"/>
              <a:t>模型介绍</a:t>
            </a:r>
          </a:p>
        </p:txBody>
      </p:sp>
    </p:spTree>
    <p:extLst>
      <p:ext uri="{BB962C8B-B14F-4D97-AF65-F5344CB8AC3E}">
        <p14:creationId xmlns:p14="http://schemas.microsoft.com/office/powerpoint/2010/main" val="496710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E614566-A3F6-44FF-B564-6FEA23BFB99E}"/>
              </a:ext>
            </a:extLst>
          </p:cNvPr>
          <p:cNvSpPr>
            <a:spLocks noGrp="1"/>
          </p:cNvSpPr>
          <p:nvPr>
            <p:ph type="body" sz="quarter" idx="14"/>
          </p:nvPr>
        </p:nvSpPr>
        <p:spPr>
          <a:xfrm>
            <a:off x="397273" y="6421739"/>
            <a:ext cx="6584440" cy="301056"/>
          </a:xfrm>
        </p:spPr>
        <p:txBody>
          <a:bodyPr/>
          <a:lstStyle/>
          <a:p>
            <a:r>
              <a:rPr lang="zh-CN" altLang="en-US" dirty="0"/>
              <a:t>资料来源：</a:t>
            </a:r>
            <a:r>
              <a:rPr lang="en-US" altLang="zh-CN" dirty="0"/>
              <a:t>https://</a:t>
            </a:r>
            <a:r>
              <a:rPr lang="en-US" altLang="zh-CN" dirty="0" err="1"/>
              <a:t>zqwang-cn.github.io</a:t>
            </a:r>
            <a:r>
              <a:rPr lang="en-US" altLang="zh-CN" dirty="0"/>
              <a:t>/</a:t>
            </a:r>
            <a:r>
              <a:rPr lang="en-US" altLang="zh-CN" dirty="0" err="1"/>
              <a:t>qlib</a:t>
            </a:r>
            <a:r>
              <a:rPr lang="en-US" altLang="zh-CN" dirty="0"/>
              <a:t>-code-analysis/dataset/</a:t>
            </a:r>
            <a:endParaRPr lang="zh-CN" altLang="en-US" dirty="0"/>
          </a:p>
        </p:txBody>
      </p:sp>
      <p:cxnSp>
        <p:nvCxnSpPr>
          <p:cNvPr id="5" name="直接连接符 4">
            <a:extLst>
              <a:ext uri="{FF2B5EF4-FFF2-40B4-BE49-F238E27FC236}">
                <a16:creationId xmlns:a16="http://schemas.microsoft.com/office/drawing/2014/main" id="{C8274369-C19F-4B87-893F-33847724F02F}"/>
              </a:ext>
            </a:extLst>
          </p:cNvPr>
          <p:cNvCxnSpPr>
            <a:cxnSpLocks/>
          </p:cNvCxnSpPr>
          <p:nvPr/>
        </p:nvCxnSpPr>
        <p:spPr>
          <a:xfrm>
            <a:off x="783470" y="1460793"/>
            <a:ext cx="49639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69DB2F3-2A2D-4F6D-A189-ACEE98C3F097}"/>
              </a:ext>
            </a:extLst>
          </p:cNvPr>
          <p:cNvSpPr txBox="1"/>
          <p:nvPr/>
        </p:nvSpPr>
        <p:spPr>
          <a:xfrm>
            <a:off x="660528" y="1078499"/>
            <a:ext cx="11033034" cy="646331"/>
          </a:xfrm>
          <a:prstGeom prst="rect">
            <a:avLst/>
          </a:prstGeom>
          <a:noFill/>
        </p:spPr>
        <p:txBody>
          <a:bodyPr vert="horz" wrap="square" rtlCol="0">
            <a:spAutoFit/>
          </a:bodyPr>
          <a:lstStyle/>
          <a:p>
            <a:r>
              <a:rPr lang="en-US" altLang="zh-CN" sz="2000" b="1" i="0" u="none" strike="noStrike" dirty="0" err="1">
                <a:effectLst/>
                <a:latin typeface="Palatino Linotype" panose="02040502050505030304" pitchFamily="18" charset="0"/>
              </a:rPr>
              <a:t>TSDataSampler</a:t>
            </a:r>
            <a:r>
              <a:rPr lang="en-US" altLang="zh-CN" sz="2000" b="1" dirty="0">
                <a:latin typeface="oswald" panose="020F0502020204030204" pitchFamily="34" charset="0"/>
              </a:rPr>
              <a:t>: </a:t>
            </a:r>
            <a:r>
              <a:rPr kumimoji="1" lang="en-US" altLang="zh-CN" sz="1600" b="1" dirty="0" err="1">
                <a:ea typeface="楷体" panose="02010609060101010101" pitchFamily="49" charset="-122"/>
                <a:cs typeface="Times New Roman" panose="02020503050405090304" pitchFamily="18" charset="0"/>
              </a:rPr>
              <a:t>qlib.data.dataset.TSDataSampler</a:t>
            </a:r>
            <a:r>
              <a:rPr kumimoji="1" lang="zh-CN" altLang="en-US" sz="1600" b="1" dirty="0">
                <a:ea typeface="楷体" panose="02010609060101010101" pitchFamily="49" charset="-122"/>
                <a:cs typeface="Times New Roman" panose="02020503050405090304" pitchFamily="18" charset="0"/>
              </a:rPr>
              <a:t>类表示时序数据采样器，</a:t>
            </a:r>
            <a:r>
              <a:rPr kumimoji="1" lang="en-US" altLang="zh-CN" sz="1600" b="1" dirty="0" err="1">
                <a:ea typeface="楷体" panose="02010609060101010101" pitchFamily="49" charset="-122"/>
                <a:cs typeface="Times New Roman" panose="02020503050405090304" pitchFamily="18" charset="0"/>
              </a:rPr>
              <a:t>TSDatasetH</a:t>
            </a:r>
            <a:r>
              <a:rPr kumimoji="1" lang="zh-CN" altLang="en-US" sz="1600" b="1" dirty="0">
                <a:ea typeface="楷体" panose="02010609060101010101" pitchFamily="49" charset="-122"/>
                <a:cs typeface="Times New Roman" panose="02020503050405090304" pitchFamily="18" charset="0"/>
              </a:rPr>
              <a:t>类</a:t>
            </a:r>
            <a:r>
              <a:rPr kumimoji="1" lang="en-US" altLang="zh-CN" sz="1600" b="1" dirty="0">
                <a:ea typeface="楷体" panose="02010609060101010101" pitchFamily="49" charset="-122"/>
                <a:cs typeface="Times New Roman" panose="02020503050405090304" pitchFamily="18" charset="0"/>
              </a:rPr>
              <a:t>prepare</a:t>
            </a:r>
            <a:r>
              <a:rPr kumimoji="1" lang="zh-CN" altLang="en-US" sz="1600" b="1" dirty="0">
                <a:ea typeface="楷体" panose="02010609060101010101" pitchFamily="49" charset="-122"/>
                <a:cs typeface="Times New Roman" panose="02020503050405090304" pitchFamily="18" charset="0"/>
              </a:rPr>
              <a:t>方法的返回结果。</a:t>
            </a:r>
            <a:endParaRPr kumimoji="1" lang="en-US" altLang="zh-CN" sz="1600" b="1" dirty="0">
              <a:ea typeface="楷体" panose="02010609060101010101" pitchFamily="49" charset="-122"/>
              <a:cs typeface="Times New Roman" panose="02020503050405090304" pitchFamily="18" charset="0"/>
            </a:endParaRPr>
          </a:p>
          <a:p>
            <a:endParaRPr kumimoji="1" lang="zh-CN" altLang="en-US" sz="1600" b="1" dirty="0">
              <a:ea typeface="楷体" panose="02010609060101010101" pitchFamily="49" charset="-122"/>
              <a:cs typeface="Times New Roman" panose="02020503050405090304" pitchFamily="18" charset="0"/>
            </a:endParaRPr>
          </a:p>
        </p:txBody>
      </p:sp>
      <p:sp>
        <p:nvSpPr>
          <p:cNvPr id="54" name="矩形 53">
            <a:extLst>
              <a:ext uri="{FF2B5EF4-FFF2-40B4-BE49-F238E27FC236}">
                <a16:creationId xmlns:a16="http://schemas.microsoft.com/office/drawing/2014/main" id="{D0E9DE2F-14EC-B9D1-CEBC-649AAE6A1F19}"/>
              </a:ext>
            </a:extLst>
          </p:cNvPr>
          <p:cNvSpPr/>
          <p:nvPr/>
        </p:nvSpPr>
        <p:spPr>
          <a:xfrm>
            <a:off x="509586" y="1621323"/>
            <a:ext cx="10646093" cy="4327641"/>
          </a:xfrm>
          <a:prstGeom prst="rect">
            <a:avLst/>
          </a:prstGeom>
          <a:solidFill>
            <a:schemeClr val="accent6">
              <a:lumMod val="40000"/>
              <a:lumOff val="60000"/>
              <a:alpha val="30196"/>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ea typeface="华文楷体" panose="02010600040101010101" pitchFamily="2" charset="-122"/>
            </a:endParaRPr>
          </a:p>
        </p:txBody>
      </p:sp>
      <p:sp>
        <p:nvSpPr>
          <p:cNvPr id="55" name="文本框 54">
            <a:extLst>
              <a:ext uri="{FF2B5EF4-FFF2-40B4-BE49-F238E27FC236}">
                <a16:creationId xmlns:a16="http://schemas.microsoft.com/office/drawing/2014/main" id="{607F30B6-FD4B-4E80-6E1D-7654E2FACC29}"/>
              </a:ext>
            </a:extLst>
          </p:cNvPr>
          <p:cNvSpPr txBox="1"/>
          <p:nvPr/>
        </p:nvSpPr>
        <p:spPr>
          <a:xfrm>
            <a:off x="783470" y="1652330"/>
            <a:ext cx="10077521" cy="4801314"/>
          </a:xfrm>
          <a:prstGeom prst="rect">
            <a:avLst/>
          </a:prstGeom>
          <a:noFill/>
        </p:spPr>
        <p:txBody>
          <a:bodyPr wrap="square" rtlCol="0">
            <a:spAutoFit/>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该类通过索引机制获取时序数据，其接口格式与</a:t>
            </a:r>
            <a:r>
              <a:rPr kumimoji="1" lang="en-US" altLang="zh-CN" dirty="0" err="1">
                <a:latin typeface="Times New Roman" panose="02020603050405020304" pitchFamily="18" charset="0"/>
                <a:ea typeface="楷体" panose="02010609060101010101" pitchFamily="49" charset="-122"/>
                <a:cs typeface="Times New Roman" panose="02020603050405020304" pitchFamily="18" charset="0"/>
              </a:rPr>
              <a:t>torch.data.utils.Dataset</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类似，包含以下方法：</a:t>
            </a:r>
            <a:endParaRPr kumimoji="1"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180000" indent="-180000">
              <a:buFont typeface="Arial" panose="020B0604020202020204" pitchFamily="34" charset="0"/>
              <a:buChar char="•"/>
            </a:pP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___</a:t>
            </a:r>
            <a:r>
              <a:rPr kumimoji="1" lang="en-US" altLang="zh-CN" sz="1600" dirty="0" err="1">
                <a:latin typeface="Times New Roman" panose="02020603050405020304" pitchFamily="18" charset="0"/>
                <a:ea typeface="楷体" panose="02010609060101010101" pitchFamily="49" charset="-122"/>
                <a:cs typeface="Times New Roman" panose="02020603050405020304" pitchFamily="18" charset="0"/>
              </a:rPr>
              <a:t>len</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__</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：获取数据集大小</a:t>
            </a:r>
          </a:p>
          <a:p>
            <a:pPr marL="180000" indent="-180000">
              <a:buFont typeface="Arial" panose="020B0604020202020204" pitchFamily="34" charset="0"/>
              <a:buChar char="•"/>
            </a:pP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__</a:t>
            </a:r>
            <a:r>
              <a:rPr kumimoji="1" lang="en-US" altLang="zh-CN" sz="1600" dirty="0" err="1">
                <a:latin typeface="Times New Roman" panose="02020603050405020304" pitchFamily="18" charset="0"/>
                <a:ea typeface="楷体" panose="02010609060101010101" pitchFamily="49" charset="-122"/>
                <a:cs typeface="Times New Roman" panose="02020603050405020304" pitchFamily="18" charset="0"/>
              </a:rPr>
              <a:t>getitem</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__</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：根据索引获取时序数据</a:t>
            </a:r>
            <a:endPar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其中索引：多级索引</a:t>
            </a:r>
            <a:r>
              <a:rPr kumimoji="1"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time_id</a:t>
            </a:r>
            <a:r>
              <a:rPr kumimoji="1"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stock_id</a:t>
            </a:r>
            <a:r>
              <a:rPr kumimoji="1"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p>
          <a:p>
            <a:endPar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由于每个时间点的时序数据都包含之前一段时间的原始数据，因此相邻时间点的时序数据中存在大量重复的原始数据，此时如果储存全部时序数据会出现严重的冗余。为了解决这个问题，该类只存储原始数据，在每次检索时根据传入的索引获取原始数据、动态构建时序数据并返回。用户传入的原始数据通常是索引为</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时间点</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标的对</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的</a:t>
            </a:r>
            <a:r>
              <a:rPr kumimoji="1" lang="en-US" altLang="zh-CN" sz="1600" dirty="0" err="1">
                <a:latin typeface="Times New Roman" panose="02020603050405020304" pitchFamily="18" charset="0"/>
                <a:ea typeface="楷体" panose="02010609060101010101" pitchFamily="49" charset="-122"/>
                <a:cs typeface="Times New Roman" panose="02020603050405020304" pitchFamily="18" charset="0"/>
              </a:rPr>
              <a:t>pd.DataFrame</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格式数据，为了加快检索速度，该类在初始化时将索引顺序掉换为</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标的</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时间点对</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，并将数据格式转换为</a:t>
            </a:r>
            <a:r>
              <a:rPr kumimoji="1" lang="en-US" altLang="zh-CN" sz="1600" dirty="0" err="1">
                <a:latin typeface="Times New Roman" panose="02020603050405020304" pitchFamily="18" charset="0"/>
                <a:ea typeface="楷体" panose="02010609060101010101" pitchFamily="49" charset="-122"/>
                <a:cs typeface="Times New Roman" panose="02020603050405020304" pitchFamily="18" charset="0"/>
              </a:rPr>
              <a:t>np.ndarray</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储存转换后的原始数据的字段为：</a:t>
            </a:r>
          </a:p>
          <a:p>
            <a:pPr marL="285750" indent="-285750">
              <a:buFont typeface="Arial" panose="020B0604020202020204" pitchFamily="34" charset="0"/>
              <a:buChar char="•"/>
            </a:pPr>
            <a:r>
              <a:rPr kumimoji="1" lang="en-US" altLang="zh-CN" sz="1600" dirty="0" err="1">
                <a:latin typeface="Times New Roman" panose="02020603050405020304" pitchFamily="18" charset="0"/>
                <a:ea typeface="楷体" panose="02010609060101010101" pitchFamily="49" charset="-122"/>
                <a:cs typeface="Times New Roman" panose="02020603050405020304" pitchFamily="18" charset="0"/>
              </a:rPr>
              <a:t>data_arr</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1600" dirty="0" err="1">
                <a:latin typeface="Times New Roman" panose="02020603050405020304" pitchFamily="18" charset="0"/>
                <a:ea typeface="楷体" panose="02010609060101010101" pitchFamily="49" charset="-122"/>
                <a:cs typeface="Times New Roman" panose="02020603050405020304" pitchFamily="18" charset="0"/>
              </a:rPr>
              <a:t>np.ndarray</a:t>
            </a:r>
            <a:r>
              <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rPr>
              <a:t>类型。转换后的原始数据</a:t>
            </a:r>
            <a:endPar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endPar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data = </a:t>
            </a:r>
            <a:r>
              <a:rPr kumimoji="1" lang="en-US" altLang="zh-CN" sz="1600" dirty="0" err="1">
                <a:latin typeface="Times New Roman" panose="02020603050405020304" pitchFamily="18" charset="0"/>
                <a:ea typeface="楷体" panose="02010609060101010101" pitchFamily="49" charset="-122"/>
                <a:cs typeface="Times New Roman" panose="02020603050405020304" pitchFamily="18" charset="0"/>
              </a:rPr>
              <a:t>data.drop</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1600" dirty="0" err="1">
                <a:latin typeface="Times New Roman" panose="02020603050405020304" pitchFamily="18" charset="0"/>
                <a:ea typeface="楷体" panose="02010609060101010101" pitchFamily="49" charset="-122"/>
                <a:cs typeface="Times New Roman" panose="02020603050405020304" pitchFamily="18" charset="0"/>
              </a:rPr>
              <a:t>row_id</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1600" dirty="0" err="1">
                <a:latin typeface="Times New Roman" panose="02020603050405020304" pitchFamily="18" charset="0"/>
                <a:ea typeface="楷体" panose="02010609060101010101" pitchFamily="49" charset="-122"/>
                <a:cs typeface="Times New Roman" panose="02020603050405020304" pitchFamily="18" charset="0"/>
              </a:rPr>
              <a:t>seconds_in_bucket</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1600" dirty="0" err="1">
                <a:latin typeface="Times New Roman" panose="02020603050405020304" pitchFamily="18" charset="0"/>
                <a:ea typeface="楷体" panose="02010609060101010101" pitchFamily="49" charset="-122"/>
                <a:cs typeface="Times New Roman" panose="02020603050405020304" pitchFamily="18" charset="0"/>
              </a:rPr>
              <a:t>date_id</a:t>
            </a: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 '__index_level_0__'], axis=1)</a:t>
            </a:r>
          </a:p>
          <a:p>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pPr marL="180000" indent="-180000">
              <a:buFont typeface="Arial" panose="020B0604020202020204" pitchFamily="34" charset="0"/>
              <a:buChar char="•"/>
            </a:pPr>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文本占位符 1">
            <a:extLst>
              <a:ext uri="{FF2B5EF4-FFF2-40B4-BE49-F238E27FC236}">
                <a16:creationId xmlns:a16="http://schemas.microsoft.com/office/drawing/2014/main" id="{3E4A7892-9439-3F8E-2BA2-9101308B3B7E}"/>
              </a:ext>
            </a:extLst>
          </p:cNvPr>
          <p:cNvSpPr>
            <a:spLocks noGrp="1"/>
          </p:cNvSpPr>
          <p:nvPr>
            <p:ph type="body" sz="quarter" idx="13"/>
          </p:nvPr>
        </p:nvSpPr>
        <p:spPr>
          <a:xfrm>
            <a:off x="509588" y="404813"/>
            <a:ext cx="3078162" cy="490537"/>
          </a:xfrm>
        </p:spPr>
        <p:txBody>
          <a:bodyPr/>
          <a:lstStyle/>
          <a:p>
            <a:r>
              <a:rPr lang="en-US" altLang="zh-CN" dirty="0"/>
              <a:t>TCN </a:t>
            </a:r>
            <a:r>
              <a:rPr lang="en-US" altLang="zh-CN" dirty="0" err="1"/>
              <a:t>Dataloader</a:t>
            </a:r>
            <a:endParaRPr lang="zh-CN" altLang="en-US" dirty="0"/>
          </a:p>
        </p:txBody>
      </p:sp>
    </p:spTree>
    <p:extLst>
      <p:ext uri="{BB962C8B-B14F-4D97-AF65-F5344CB8AC3E}">
        <p14:creationId xmlns:p14="http://schemas.microsoft.com/office/powerpoint/2010/main" val="3023409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E614566-A3F6-44FF-B564-6FEA23BFB99E}"/>
              </a:ext>
            </a:extLst>
          </p:cNvPr>
          <p:cNvSpPr>
            <a:spLocks noGrp="1"/>
          </p:cNvSpPr>
          <p:nvPr>
            <p:ph type="body" sz="quarter" idx="14"/>
          </p:nvPr>
        </p:nvSpPr>
        <p:spPr>
          <a:xfrm>
            <a:off x="397273" y="6421739"/>
            <a:ext cx="6584440" cy="301056"/>
          </a:xfrm>
        </p:spPr>
        <p:txBody>
          <a:bodyPr/>
          <a:lstStyle/>
          <a:p>
            <a:r>
              <a:rPr lang="zh-CN" altLang="en-US" dirty="0"/>
              <a:t>资料来源：</a:t>
            </a:r>
            <a:r>
              <a:rPr lang="en-US" altLang="zh-CN" dirty="0"/>
              <a:t>https://</a:t>
            </a:r>
            <a:r>
              <a:rPr lang="en-US" altLang="zh-CN" dirty="0" err="1"/>
              <a:t>zqwang-cn.github.io</a:t>
            </a:r>
            <a:r>
              <a:rPr lang="en-US" altLang="zh-CN" dirty="0"/>
              <a:t>/</a:t>
            </a:r>
            <a:r>
              <a:rPr lang="en-US" altLang="zh-CN" dirty="0" err="1"/>
              <a:t>qlib</a:t>
            </a:r>
            <a:r>
              <a:rPr lang="en-US" altLang="zh-CN" dirty="0"/>
              <a:t>-code-analysis/dataset/</a:t>
            </a:r>
            <a:endParaRPr lang="zh-CN" altLang="en-US" dirty="0"/>
          </a:p>
        </p:txBody>
      </p:sp>
      <p:cxnSp>
        <p:nvCxnSpPr>
          <p:cNvPr id="5" name="直接连接符 4">
            <a:extLst>
              <a:ext uri="{FF2B5EF4-FFF2-40B4-BE49-F238E27FC236}">
                <a16:creationId xmlns:a16="http://schemas.microsoft.com/office/drawing/2014/main" id="{C8274369-C19F-4B87-893F-33847724F02F}"/>
              </a:ext>
            </a:extLst>
          </p:cNvPr>
          <p:cNvCxnSpPr>
            <a:cxnSpLocks/>
          </p:cNvCxnSpPr>
          <p:nvPr/>
        </p:nvCxnSpPr>
        <p:spPr>
          <a:xfrm>
            <a:off x="783470" y="1460793"/>
            <a:ext cx="49639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D0E9DE2F-14EC-B9D1-CEBC-649AAE6A1F19}"/>
              </a:ext>
            </a:extLst>
          </p:cNvPr>
          <p:cNvSpPr/>
          <p:nvPr/>
        </p:nvSpPr>
        <p:spPr>
          <a:xfrm>
            <a:off x="509586" y="1621323"/>
            <a:ext cx="10646093" cy="4704167"/>
          </a:xfrm>
          <a:prstGeom prst="rect">
            <a:avLst/>
          </a:prstGeom>
          <a:solidFill>
            <a:schemeClr val="accent6">
              <a:lumMod val="40000"/>
              <a:lumOff val="60000"/>
              <a:alpha val="30196"/>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ea typeface="华文楷体" panose="02010600040101010101" pitchFamily="2" charset="-122"/>
            </a:endParaRPr>
          </a:p>
        </p:txBody>
      </p:sp>
      <p:sp>
        <p:nvSpPr>
          <p:cNvPr id="55" name="文本框 54">
            <a:extLst>
              <a:ext uri="{FF2B5EF4-FFF2-40B4-BE49-F238E27FC236}">
                <a16:creationId xmlns:a16="http://schemas.microsoft.com/office/drawing/2014/main" id="{607F30B6-FD4B-4E80-6E1D-7654E2FACC29}"/>
              </a:ext>
            </a:extLst>
          </p:cNvPr>
          <p:cNvSpPr txBox="1"/>
          <p:nvPr/>
        </p:nvSpPr>
        <p:spPr>
          <a:xfrm>
            <a:off x="783470" y="1652330"/>
            <a:ext cx="10077521" cy="5663089"/>
          </a:xfrm>
          <a:prstGeom prst="rect">
            <a:avLst/>
          </a:prstGeom>
          <a:noFill/>
        </p:spPr>
        <p:txBody>
          <a:bodyPr wrap="square" rtlCol="0">
            <a:spAutoFit/>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修改</a:t>
            </a:r>
            <a:r>
              <a:rPr kumimoji="1" lang="en-US" altLang="zh-CN" dirty="0" err="1">
                <a:latin typeface="Times New Roman" panose="02020603050405020304" pitchFamily="18" charset="0"/>
                <a:ea typeface="楷体" panose="02010609060101010101" pitchFamily="49" charset="-122"/>
                <a:cs typeface="Times New Roman" panose="02020603050405020304" pitchFamily="18" charset="0"/>
              </a:rPr>
              <a:t>loss_func</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180000" indent="-180000">
              <a:buFont typeface="Arial" panose="020B0604020202020204" pitchFamily="34" charset="0"/>
              <a:buChar char="•"/>
            </a:pP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Mae</a:t>
            </a:r>
          </a:p>
          <a:p>
            <a:pPr marL="180000" indent="-180000">
              <a:buFont typeface="Arial" panose="020B0604020202020204" pitchFamily="34" charset="0"/>
              <a:buChar char="•"/>
            </a:pPr>
            <a:r>
              <a:rPr kumimoji="1" lang="en-US" altLang="zh-CN" sz="1600" dirty="0" err="1">
                <a:latin typeface="Times New Roman" panose="02020603050405020304" pitchFamily="18" charset="0"/>
                <a:ea typeface="楷体" panose="02010609060101010101" pitchFamily="49" charset="-122"/>
                <a:cs typeface="Times New Roman" panose="02020603050405020304" pitchFamily="18" charset="0"/>
              </a:rPr>
              <a:t>Mse</a:t>
            </a:r>
            <a:endPar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marL="180000" indent="-180000">
              <a:buFont typeface="Arial" panose="020B0604020202020204" pitchFamily="34" charset="0"/>
              <a:buChar char="•"/>
            </a:pP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IC:</a:t>
            </a:r>
            <a:endParaRPr kumimoji="1" lang="en-US" altLang="zh-CN" sz="1200" dirty="0">
              <a:solidFill>
                <a:srgbClr val="ABB2BF"/>
              </a:solidFill>
              <a:latin typeface="Menlo" panose="020B0609030804020204" pitchFamily="49" charset="0"/>
              <a:ea typeface="楷体" panose="02010609060101010101" pitchFamily="49" charset="-122"/>
              <a:cs typeface="Times New Roman" panose="02020603050405020304" pitchFamily="18" charset="0"/>
            </a:endParaRPr>
          </a:p>
          <a:p>
            <a:pPr marL="180000" indent="-180000">
              <a:buFont typeface="Arial" panose="020B0604020202020204" pitchFamily="34" charset="0"/>
              <a:buChar char="•"/>
            </a:pPr>
            <a:r>
              <a:rPr lang="en-US" altLang="zh-CN" sz="1200" b="0" dirty="0">
                <a:solidFill>
                  <a:srgbClr val="C678DD"/>
                </a:solidFill>
                <a:effectLst/>
                <a:latin typeface="Menlo" panose="020B0609030804020204" pitchFamily="49" charset="0"/>
              </a:rPr>
              <a:t>def</a:t>
            </a:r>
            <a:r>
              <a:rPr lang="en-US" altLang="zh-CN" sz="1200" b="0" dirty="0">
                <a:solidFill>
                  <a:srgbClr val="ABB2BF"/>
                </a:solidFill>
                <a:effectLst/>
                <a:latin typeface="Menlo" panose="020B0609030804020204" pitchFamily="49" charset="0"/>
              </a:rPr>
              <a:t> </a:t>
            </a:r>
            <a:r>
              <a:rPr lang="en-US" altLang="zh-CN" sz="1200" b="0" dirty="0" err="1">
                <a:solidFill>
                  <a:srgbClr val="61AFEF"/>
                </a:solidFill>
                <a:effectLst/>
                <a:latin typeface="Menlo" panose="020B0609030804020204" pitchFamily="49" charset="0"/>
              </a:rPr>
              <a:t>ic_loss</a:t>
            </a:r>
            <a:r>
              <a:rPr lang="en-US" altLang="zh-CN" sz="1200" b="0" dirty="0">
                <a:solidFill>
                  <a:srgbClr val="ABB2BF"/>
                </a:solidFill>
                <a:effectLst/>
                <a:latin typeface="Menlo" panose="020B0609030804020204" pitchFamily="49" charset="0"/>
              </a:rPr>
              <a:t>(</a:t>
            </a:r>
            <a:r>
              <a:rPr lang="en-US" altLang="zh-CN" sz="1200" b="0" i="1" dirty="0">
                <a:solidFill>
                  <a:srgbClr val="D19A66"/>
                </a:solidFill>
                <a:effectLst/>
                <a:latin typeface="Menlo" panose="020B0609030804020204" pitchFamily="49" charset="0"/>
              </a:rPr>
              <a:t>pred</a:t>
            </a:r>
            <a:r>
              <a:rPr lang="en-US" altLang="zh-CN" sz="1200" b="0" dirty="0">
                <a:solidFill>
                  <a:srgbClr val="ABB2BF"/>
                </a:solidFill>
                <a:effectLst/>
                <a:latin typeface="Menlo" panose="020B0609030804020204" pitchFamily="49" charset="0"/>
              </a:rPr>
              <a:t>, </a:t>
            </a:r>
            <a:r>
              <a:rPr lang="en-US" altLang="zh-CN" sz="1200" b="0" i="1" dirty="0">
                <a:solidFill>
                  <a:srgbClr val="D19A66"/>
                </a:solidFill>
                <a:effectLst/>
                <a:latin typeface="Menlo" panose="020B0609030804020204" pitchFamily="49" charset="0"/>
              </a:rPr>
              <a:t>label</a:t>
            </a:r>
            <a:r>
              <a:rPr lang="en-US" altLang="zh-CN" sz="1200" b="0" dirty="0">
                <a:solidFill>
                  <a:srgbClr val="ABB2BF"/>
                </a:solidFill>
                <a:effectLst/>
                <a:latin typeface="Menlo" panose="020B0609030804020204" pitchFamily="49" charset="0"/>
              </a:rPr>
              <a:t>):</a:t>
            </a:r>
          </a:p>
          <a:p>
            <a:pPr lvl="1"/>
            <a:r>
              <a:rPr lang="en-US" altLang="zh-CN" sz="1200" b="0" dirty="0">
                <a:solidFill>
                  <a:srgbClr val="ABB2BF"/>
                </a:solidFill>
                <a:effectLst/>
                <a:latin typeface="Menlo" panose="020B0609030804020204" pitchFamily="49" charset="0"/>
              </a:rPr>
              <a:t>mask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isnan</a:t>
            </a:r>
            <a:r>
              <a:rPr lang="en-US" altLang="zh-CN" sz="1200" b="0" dirty="0">
                <a:solidFill>
                  <a:srgbClr val="ABB2BF"/>
                </a:solidFill>
                <a:effectLst/>
                <a:latin typeface="Menlo" panose="020B0609030804020204" pitchFamily="49" charset="0"/>
              </a:rPr>
              <a:t>(label)</a:t>
            </a:r>
          </a:p>
          <a:p>
            <a:pPr lvl="1"/>
            <a:r>
              <a:rPr lang="en-US" altLang="zh-CN" sz="1200" b="0" dirty="0">
                <a:solidFill>
                  <a:srgbClr val="ABB2BF"/>
                </a:solidFill>
                <a:effectLst/>
                <a:latin typeface="Menlo" panose="020B0609030804020204" pitchFamily="49" charset="0"/>
              </a:rPr>
              <a:t>pred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pred[mask]</a:t>
            </a:r>
          </a:p>
          <a:p>
            <a:pPr lvl="1"/>
            <a:r>
              <a:rPr lang="en-US" altLang="zh-CN" sz="1200" b="0" dirty="0">
                <a:solidFill>
                  <a:srgbClr val="ABB2BF"/>
                </a:solidFill>
                <a:effectLst/>
                <a:latin typeface="Menlo" panose="020B0609030804020204" pitchFamily="49" charset="0"/>
              </a:rPr>
              <a:t>label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label[mask]</a:t>
            </a:r>
          </a:p>
          <a:p>
            <a:pPr lvl="1"/>
            <a:r>
              <a:rPr lang="en-US" altLang="zh-CN" sz="1200" b="0" dirty="0">
                <a:solidFill>
                  <a:srgbClr val="C678DD"/>
                </a:solidFill>
                <a:effectLst/>
                <a:latin typeface="Menlo" panose="020B0609030804020204" pitchFamily="49" charset="0"/>
              </a:rPr>
              <a:t>if</a:t>
            </a:r>
            <a:r>
              <a:rPr lang="en-US" altLang="zh-CN" sz="1200" b="0" dirty="0">
                <a:solidFill>
                  <a:srgbClr val="ABB2BF"/>
                </a:solidFill>
                <a:effectLst/>
                <a:latin typeface="Menlo" panose="020B0609030804020204" pitchFamily="49" charset="0"/>
              </a:rPr>
              <a:t> </a:t>
            </a:r>
            <a:r>
              <a:rPr lang="en-US" altLang="zh-CN" sz="1200" b="0" dirty="0" err="1">
                <a:solidFill>
                  <a:srgbClr val="56B6C2"/>
                </a:solidFill>
                <a:effectLst/>
                <a:latin typeface="Menlo" panose="020B0609030804020204" pitchFamily="49" charset="0"/>
              </a:rPr>
              <a:t>len</a:t>
            </a:r>
            <a:r>
              <a:rPr lang="en-US" altLang="zh-CN" sz="1200" b="0" dirty="0">
                <a:solidFill>
                  <a:srgbClr val="ABB2BF"/>
                </a:solidFill>
                <a:effectLst/>
                <a:latin typeface="Menlo" panose="020B0609030804020204" pitchFamily="49" charset="0"/>
              </a:rPr>
              <a:t>(pred)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a:solidFill>
                  <a:srgbClr val="D19A66"/>
                </a:solidFill>
                <a:effectLst/>
                <a:latin typeface="Menlo" panose="020B0609030804020204" pitchFamily="49" charset="0"/>
              </a:rPr>
              <a:t>0</a:t>
            </a:r>
            <a:r>
              <a:rPr lang="en-US" altLang="zh-CN" sz="1200" b="0" dirty="0">
                <a:solidFill>
                  <a:srgbClr val="ABB2BF"/>
                </a:solidFill>
                <a:effectLst/>
                <a:latin typeface="Menlo" panose="020B0609030804020204" pitchFamily="49" charset="0"/>
              </a:rPr>
              <a:t> </a:t>
            </a:r>
            <a:r>
              <a:rPr lang="en-US" altLang="zh-CN" sz="1200" b="0" dirty="0">
                <a:solidFill>
                  <a:srgbClr val="C678DD"/>
                </a:solidFill>
                <a:effectLst/>
                <a:latin typeface="Menlo" panose="020B0609030804020204" pitchFamily="49" charset="0"/>
              </a:rPr>
              <a:t>or</a:t>
            </a:r>
            <a:r>
              <a:rPr lang="en-US" altLang="zh-CN" sz="1200" b="0" dirty="0">
                <a:solidFill>
                  <a:srgbClr val="ABB2BF"/>
                </a:solidFill>
                <a:effectLst/>
                <a:latin typeface="Menlo" panose="020B0609030804020204" pitchFamily="49" charset="0"/>
              </a:rPr>
              <a:t> </a:t>
            </a:r>
            <a:r>
              <a:rPr lang="en-US" altLang="zh-CN" sz="1200" b="0" dirty="0" err="1">
                <a:solidFill>
                  <a:srgbClr val="56B6C2"/>
                </a:solidFill>
                <a:effectLst/>
                <a:latin typeface="Menlo" panose="020B0609030804020204" pitchFamily="49" charset="0"/>
              </a:rPr>
              <a:t>len</a:t>
            </a:r>
            <a:r>
              <a:rPr lang="en-US" altLang="zh-CN" sz="1200" b="0" dirty="0">
                <a:solidFill>
                  <a:srgbClr val="ABB2BF"/>
                </a:solidFill>
                <a:effectLst/>
                <a:latin typeface="Menlo" panose="020B0609030804020204" pitchFamily="49" charset="0"/>
              </a:rPr>
              <a:t>(label)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a:solidFill>
                  <a:srgbClr val="D19A66"/>
                </a:solidFill>
                <a:effectLst/>
                <a:latin typeface="Menlo" panose="020B0609030804020204" pitchFamily="49" charset="0"/>
              </a:rPr>
              <a:t>0</a:t>
            </a:r>
            <a:r>
              <a:rPr lang="en-US" altLang="zh-CN" sz="1200" b="0" dirty="0">
                <a:solidFill>
                  <a:srgbClr val="ABB2BF"/>
                </a:solidFill>
                <a:effectLst/>
                <a:latin typeface="Menlo" panose="020B0609030804020204" pitchFamily="49" charset="0"/>
              </a:rPr>
              <a:t>:</a:t>
            </a:r>
          </a:p>
          <a:p>
            <a:pPr lvl="1"/>
            <a:r>
              <a:rPr lang="en-US" altLang="zh-CN" sz="1200" b="0" dirty="0">
                <a:solidFill>
                  <a:srgbClr val="C678DD"/>
                </a:solidFill>
                <a:effectLst/>
                <a:latin typeface="Menlo" panose="020B0609030804020204" pitchFamily="49" charset="0"/>
              </a:rPr>
              <a:t>return</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tensor</a:t>
            </a:r>
            <a:r>
              <a:rPr lang="en-US" altLang="zh-CN" sz="1200" b="0" dirty="0">
                <a:solidFill>
                  <a:srgbClr val="ABB2BF"/>
                </a:solidFill>
                <a:effectLst/>
                <a:latin typeface="Menlo" panose="020B0609030804020204" pitchFamily="49" charset="0"/>
              </a:rPr>
              <a:t>(</a:t>
            </a:r>
            <a:r>
              <a:rPr lang="en-US" altLang="zh-CN" sz="1200" b="0" dirty="0">
                <a:solidFill>
                  <a:srgbClr val="D19A66"/>
                </a:solidFill>
                <a:effectLst/>
                <a:latin typeface="Menlo" panose="020B0609030804020204" pitchFamily="49" charset="0"/>
              </a:rPr>
              <a:t>0.0</a:t>
            </a:r>
            <a:r>
              <a:rPr lang="en-US" altLang="zh-CN" sz="1200" b="0" dirty="0">
                <a:solidFill>
                  <a:srgbClr val="ABB2BF"/>
                </a:solidFill>
                <a:effectLst/>
                <a:latin typeface="Menlo" panose="020B0609030804020204" pitchFamily="49" charset="0"/>
              </a:rPr>
              <a:t>, </a:t>
            </a:r>
            <a:r>
              <a:rPr lang="en-US" altLang="zh-CN" sz="1200" b="0" i="1" dirty="0" err="1">
                <a:solidFill>
                  <a:srgbClr val="E06C75"/>
                </a:solidFill>
                <a:effectLst/>
                <a:latin typeface="Menlo" panose="020B0609030804020204" pitchFamily="49" charset="0"/>
              </a:rPr>
              <a:t>requires_grad</a:t>
            </a:r>
            <a:r>
              <a:rPr lang="en-US" altLang="zh-CN" sz="1200" b="0" dirty="0">
                <a:solidFill>
                  <a:srgbClr val="56B6C2"/>
                </a:solidFill>
                <a:effectLst/>
                <a:latin typeface="Menlo" panose="020B0609030804020204" pitchFamily="49" charset="0"/>
              </a:rPr>
              <a:t>=</a:t>
            </a:r>
            <a:r>
              <a:rPr lang="en-US" altLang="zh-CN" sz="1200" b="0" dirty="0">
                <a:solidFill>
                  <a:srgbClr val="D19A66"/>
                </a:solidFill>
                <a:effectLst/>
                <a:latin typeface="Menlo" panose="020B0609030804020204" pitchFamily="49" charset="0"/>
              </a:rPr>
              <a:t>True</a:t>
            </a:r>
            <a:r>
              <a:rPr lang="en-US" altLang="zh-CN" sz="1200" b="0" dirty="0">
                <a:solidFill>
                  <a:srgbClr val="ABB2BF"/>
                </a:solidFill>
                <a:effectLst/>
                <a:latin typeface="Menlo" panose="020B0609030804020204" pitchFamily="49" charset="0"/>
              </a:rPr>
              <a:t>)</a:t>
            </a:r>
          </a:p>
          <a:p>
            <a:pPr lvl="1"/>
            <a:r>
              <a:rPr lang="en-US" altLang="zh-CN" sz="1200" b="0" dirty="0" err="1">
                <a:solidFill>
                  <a:srgbClr val="ABB2BF"/>
                </a:solidFill>
                <a:effectLst/>
                <a:latin typeface="Menlo" panose="020B0609030804020204" pitchFamily="49" charset="0"/>
              </a:rPr>
              <a:t>pred_centered</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pred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mean</a:t>
            </a:r>
            <a:r>
              <a:rPr lang="en-US" altLang="zh-CN" sz="1200" b="0" dirty="0">
                <a:solidFill>
                  <a:srgbClr val="ABB2BF"/>
                </a:solidFill>
                <a:effectLst/>
                <a:latin typeface="Menlo" panose="020B0609030804020204" pitchFamily="49" charset="0"/>
              </a:rPr>
              <a:t>(pred)</a:t>
            </a:r>
          </a:p>
          <a:p>
            <a:pPr lvl="1"/>
            <a:r>
              <a:rPr lang="en-US" altLang="zh-CN" sz="1200" b="0" dirty="0" err="1">
                <a:solidFill>
                  <a:srgbClr val="ABB2BF"/>
                </a:solidFill>
                <a:effectLst/>
                <a:latin typeface="Menlo" panose="020B0609030804020204" pitchFamily="49" charset="0"/>
              </a:rPr>
              <a:t>label_centered</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label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mean</a:t>
            </a:r>
            <a:r>
              <a:rPr lang="en-US" altLang="zh-CN" sz="1200" b="0" dirty="0">
                <a:solidFill>
                  <a:srgbClr val="ABB2BF"/>
                </a:solidFill>
                <a:effectLst/>
                <a:latin typeface="Menlo" panose="020B0609030804020204" pitchFamily="49" charset="0"/>
              </a:rPr>
              <a:t>(label)</a:t>
            </a:r>
          </a:p>
          <a:p>
            <a:pPr lvl="1"/>
            <a:r>
              <a:rPr lang="en-US" altLang="zh-CN" sz="1200" b="0" dirty="0">
                <a:solidFill>
                  <a:srgbClr val="ABB2BF"/>
                </a:solidFill>
                <a:effectLst/>
                <a:latin typeface="Menlo" panose="020B0609030804020204" pitchFamily="49" charset="0"/>
              </a:rPr>
              <a:t>covariance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sum</a:t>
            </a:r>
            <a:r>
              <a:rPr lang="en-US" altLang="zh-CN" sz="1200" b="0" dirty="0">
                <a:solidFill>
                  <a:srgbClr val="ABB2BF"/>
                </a:solidFill>
                <a:effectLst/>
                <a:latin typeface="Menlo" panose="020B0609030804020204" pitchFamily="49" charset="0"/>
              </a:rPr>
              <a:t>(</a:t>
            </a:r>
            <a:r>
              <a:rPr lang="en-US" altLang="zh-CN" sz="1200" b="0" dirty="0" err="1">
                <a:solidFill>
                  <a:srgbClr val="ABB2BF"/>
                </a:solidFill>
                <a:effectLst/>
                <a:latin typeface="Menlo" panose="020B0609030804020204" pitchFamily="49" charset="0"/>
              </a:rPr>
              <a:t>pred_centered</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label_centered</a:t>
            </a:r>
            <a:r>
              <a:rPr lang="en-US" altLang="zh-CN" sz="1200" b="0" dirty="0">
                <a:solidFill>
                  <a:srgbClr val="ABB2BF"/>
                </a:solidFill>
                <a:effectLst/>
                <a:latin typeface="Menlo" panose="020B0609030804020204" pitchFamily="49" charset="0"/>
              </a:rPr>
              <a:t>)</a:t>
            </a:r>
          </a:p>
          <a:p>
            <a:pPr lvl="1"/>
            <a:r>
              <a:rPr lang="en-US" altLang="zh-CN" sz="1200" b="0" dirty="0" err="1">
                <a:solidFill>
                  <a:srgbClr val="ABB2BF"/>
                </a:solidFill>
                <a:effectLst/>
                <a:latin typeface="Menlo" panose="020B0609030804020204" pitchFamily="49" charset="0"/>
              </a:rPr>
              <a:t>pred_std</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sqrt</a:t>
            </a:r>
            <a:r>
              <a:rPr lang="en-US" altLang="zh-CN" sz="1200" b="0" dirty="0">
                <a:solidFill>
                  <a:srgbClr val="ABB2BF"/>
                </a:solidFill>
                <a:effectLst/>
                <a:latin typeface="Menlo" panose="020B0609030804020204" pitchFamily="49" charset="0"/>
              </a:rPr>
              <a:t>(</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sum</a:t>
            </a:r>
            <a:r>
              <a:rPr lang="en-US" altLang="zh-CN" sz="1200" b="0" dirty="0">
                <a:solidFill>
                  <a:srgbClr val="ABB2BF"/>
                </a:solidFill>
                <a:effectLst/>
                <a:latin typeface="Menlo" panose="020B0609030804020204" pitchFamily="49" charset="0"/>
              </a:rPr>
              <a:t>(</a:t>
            </a:r>
            <a:r>
              <a:rPr lang="en-US" altLang="zh-CN" sz="1200" b="0" dirty="0" err="1">
                <a:solidFill>
                  <a:srgbClr val="ABB2BF"/>
                </a:solidFill>
                <a:effectLst/>
                <a:latin typeface="Menlo" panose="020B0609030804020204" pitchFamily="49" charset="0"/>
              </a:rPr>
              <a:t>pred_centered</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a:solidFill>
                  <a:srgbClr val="D19A66"/>
                </a:solidFill>
                <a:effectLst/>
                <a:latin typeface="Menlo" panose="020B0609030804020204" pitchFamily="49" charset="0"/>
              </a:rPr>
              <a:t>2</a:t>
            </a:r>
            <a:r>
              <a:rPr lang="en-US" altLang="zh-CN" sz="1200" b="0" dirty="0">
                <a:solidFill>
                  <a:srgbClr val="ABB2BF"/>
                </a:solidFill>
                <a:effectLst/>
                <a:latin typeface="Menlo" panose="020B0609030804020204" pitchFamily="49" charset="0"/>
              </a:rPr>
              <a:t>))</a:t>
            </a:r>
          </a:p>
          <a:p>
            <a:pPr lvl="1"/>
            <a:r>
              <a:rPr lang="en-US" altLang="zh-CN" sz="1200" b="0" dirty="0" err="1">
                <a:solidFill>
                  <a:srgbClr val="ABB2BF"/>
                </a:solidFill>
                <a:effectLst/>
                <a:latin typeface="Menlo" panose="020B0609030804020204" pitchFamily="49" charset="0"/>
              </a:rPr>
              <a:t>label_std</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sqrt</a:t>
            </a:r>
            <a:r>
              <a:rPr lang="en-US" altLang="zh-CN" sz="1200" b="0" dirty="0">
                <a:solidFill>
                  <a:srgbClr val="ABB2BF"/>
                </a:solidFill>
                <a:effectLst/>
                <a:latin typeface="Menlo" panose="020B0609030804020204" pitchFamily="49" charset="0"/>
              </a:rPr>
              <a:t>(</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sum</a:t>
            </a:r>
            <a:r>
              <a:rPr lang="en-US" altLang="zh-CN" sz="1200" b="0" dirty="0">
                <a:solidFill>
                  <a:srgbClr val="ABB2BF"/>
                </a:solidFill>
                <a:effectLst/>
                <a:latin typeface="Menlo" panose="020B0609030804020204" pitchFamily="49" charset="0"/>
              </a:rPr>
              <a:t>(</a:t>
            </a:r>
            <a:r>
              <a:rPr lang="en-US" altLang="zh-CN" sz="1200" b="0" dirty="0" err="1">
                <a:solidFill>
                  <a:srgbClr val="ABB2BF"/>
                </a:solidFill>
                <a:effectLst/>
                <a:latin typeface="Menlo" panose="020B0609030804020204" pitchFamily="49" charset="0"/>
              </a:rPr>
              <a:t>label_centered</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a:solidFill>
                  <a:srgbClr val="D19A66"/>
                </a:solidFill>
                <a:effectLst/>
                <a:latin typeface="Menlo" panose="020B0609030804020204" pitchFamily="49" charset="0"/>
              </a:rPr>
              <a:t>2</a:t>
            </a:r>
            <a:r>
              <a:rPr lang="en-US" altLang="zh-CN" sz="1200" b="0" dirty="0">
                <a:solidFill>
                  <a:srgbClr val="ABB2BF"/>
                </a:solidFill>
                <a:effectLst/>
                <a:latin typeface="Menlo" panose="020B0609030804020204" pitchFamily="49" charset="0"/>
              </a:rPr>
              <a:t>))</a:t>
            </a:r>
          </a:p>
          <a:p>
            <a:pPr lvl="1"/>
            <a:r>
              <a:rPr lang="en-US" altLang="zh-CN" sz="1200" b="0" dirty="0" err="1">
                <a:solidFill>
                  <a:srgbClr val="ABB2BF"/>
                </a:solidFill>
                <a:effectLst/>
                <a:latin typeface="Menlo" panose="020B0609030804020204" pitchFamily="49" charset="0"/>
              </a:rPr>
              <a:t>ic</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covariance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pred_std</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label_std</a:t>
            </a:r>
            <a:r>
              <a:rPr lang="en-US" altLang="zh-CN" sz="1200" b="0" dirty="0">
                <a:solidFill>
                  <a:srgbClr val="ABB2BF"/>
                </a:solidFill>
                <a:effectLst/>
                <a:latin typeface="Menlo" panose="020B0609030804020204" pitchFamily="49" charset="0"/>
              </a:rPr>
              <a:t>)</a:t>
            </a:r>
          </a:p>
          <a:p>
            <a:pPr lvl="1"/>
            <a:r>
              <a:rPr lang="en-US" altLang="zh-CN" sz="1200" b="0" dirty="0">
                <a:solidFill>
                  <a:srgbClr val="C678DD"/>
                </a:solidFill>
                <a:effectLst/>
                <a:latin typeface="Menlo" panose="020B0609030804020204" pitchFamily="49" charset="0"/>
              </a:rPr>
              <a:t>return</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err="1">
                <a:solidFill>
                  <a:srgbClr val="ABB2BF"/>
                </a:solidFill>
                <a:effectLst/>
                <a:latin typeface="Menlo" panose="020B0609030804020204" pitchFamily="49" charset="0"/>
              </a:rPr>
              <a:t>ic</a:t>
            </a:r>
            <a:r>
              <a:rPr lang="en-US" altLang="zh-CN" sz="1200" b="0" dirty="0">
                <a:solidFill>
                  <a:srgbClr val="ABB2BF"/>
                </a:solidFill>
                <a:effectLst/>
                <a:latin typeface="Menlo" panose="020B0609030804020204" pitchFamily="49" charset="0"/>
              </a:rPr>
              <a:t> </a:t>
            </a:r>
            <a:r>
              <a:rPr lang="en-US" altLang="zh-CN" sz="1200" b="0" i="1" dirty="0">
                <a:solidFill>
                  <a:srgbClr val="7F848E"/>
                </a:solidFill>
                <a:effectLst/>
                <a:latin typeface="Menlo" panose="020B0609030804020204" pitchFamily="49" charset="0"/>
              </a:rPr>
              <a:t># </a:t>
            </a:r>
            <a:r>
              <a:rPr lang="zh-CN" altLang="en-US" sz="1200" b="0" i="1" dirty="0">
                <a:solidFill>
                  <a:srgbClr val="7F848E"/>
                </a:solidFill>
                <a:effectLst/>
                <a:latin typeface="Menlo" panose="020B0609030804020204" pitchFamily="49" charset="0"/>
              </a:rPr>
              <a:t>我们希望最大化 </a:t>
            </a:r>
            <a:r>
              <a:rPr lang="en-US" altLang="zh-CN" sz="1200" b="0" i="1" dirty="0">
                <a:solidFill>
                  <a:srgbClr val="7F848E"/>
                </a:solidFill>
                <a:effectLst/>
                <a:latin typeface="Menlo" panose="020B0609030804020204" pitchFamily="49" charset="0"/>
              </a:rPr>
              <a:t>IC</a:t>
            </a:r>
            <a:r>
              <a:rPr lang="zh-CN" altLang="en-US" sz="1200" b="0" i="1" dirty="0">
                <a:solidFill>
                  <a:srgbClr val="7F848E"/>
                </a:solidFill>
                <a:effectLst/>
                <a:latin typeface="Menlo" panose="020B0609030804020204" pitchFamily="49" charset="0"/>
              </a:rPr>
              <a:t>，因此取负值作为损失</a:t>
            </a:r>
            <a:endPar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marL="180000" indent="-180000">
              <a:buFont typeface="Arial" panose="020B0604020202020204" pitchFamily="34" charset="0"/>
              <a:buChar char="•"/>
            </a:pP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DTW</a:t>
            </a:r>
          </a:p>
          <a:p>
            <a:pPr marL="180000" indent="-180000">
              <a:buFont typeface="Arial" panose="020B0604020202020204" pitchFamily="34" charset="0"/>
              <a:buChar char="•"/>
            </a:pPr>
            <a:r>
              <a:rPr kumimoji="1" lang="en-US" altLang="zh-CN" sz="1600" dirty="0">
                <a:latin typeface="Times New Roman" panose="02020603050405020304" pitchFamily="18" charset="0"/>
                <a:ea typeface="楷体" panose="02010609060101010101" pitchFamily="49" charset="-122"/>
                <a:cs typeface="Times New Roman" panose="02020603050405020304" pitchFamily="18" charset="0"/>
              </a:rPr>
              <a:t>Huber</a:t>
            </a:r>
          </a:p>
          <a:p>
            <a:pPr marL="180000" indent="-180000">
              <a:buFont typeface="Arial" panose="020B0604020202020204" pitchFamily="34" charset="0"/>
              <a:buChar char="•"/>
            </a:pPr>
            <a:r>
              <a:rPr lang="en-US" altLang="zh-CN" sz="1200" b="0" dirty="0">
                <a:solidFill>
                  <a:srgbClr val="C678DD"/>
                </a:solidFill>
                <a:effectLst/>
                <a:latin typeface="Menlo" panose="020B0609030804020204" pitchFamily="49" charset="0"/>
              </a:rPr>
              <a:t>def</a:t>
            </a:r>
            <a:r>
              <a:rPr lang="en-US" altLang="zh-CN" sz="1200" b="0" dirty="0">
                <a:solidFill>
                  <a:srgbClr val="ABB2BF"/>
                </a:solidFill>
                <a:effectLst/>
                <a:latin typeface="Menlo" panose="020B0609030804020204" pitchFamily="49" charset="0"/>
              </a:rPr>
              <a:t> </a:t>
            </a:r>
            <a:r>
              <a:rPr lang="en-US" altLang="zh-CN" sz="1200" b="0" dirty="0" err="1">
                <a:solidFill>
                  <a:srgbClr val="61AFEF"/>
                </a:solidFill>
                <a:effectLst/>
                <a:latin typeface="Menlo" panose="020B0609030804020204" pitchFamily="49" charset="0"/>
              </a:rPr>
              <a:t>huber_loss</a:t>
            </a:r>
            <a:r>
              <a:rPr lang="en-US" altLang="zh-CN" sz="1200" b="0" dirty="0">
                <a:solidFill>
                  <a:srgbClr val="ABB2BF"/>
                </a:solidFill>
                <a:effectLst/>
                <a:latin typeface="Menlo" panose="020B0609030804020204" pitchFamily="49" charset="0"/>
              </a:rPr>
              <a:t>(</a:t>
            </a:r>
            <a:r>
              <a:rPr lang="en-US" altLang="zh-CN" sz="1200" b="0" i="1" dirty="0">
                <a:solidFill>
                  <a:srgbClr val="E06C75"/>
                </a:solidFill>
                <a:effectLst/>
                <a:latin typeface="Menlo" panose="020B0609030804020204" pitchFamily="49" charset="0"/>
              </a:rPr>
              <a:t>pred</a:t>
            </a:r>
            <a:r>
              <a:rPr lang="en-US" altLang="zh-CN" sz="1200" b="0" dirty="0">
                <a:solidFill>
                  <a:srgbClr val="ABB2BF"/>
                </a:solidFill>
                <a:effectLst/>
                <a:latin typeface="Menlo" panose="020B0609030804020204" pitchFamily="49" charset="0"/>
              </a:rPr>
              <a:t>, </a:t>
            </a:r>
            <a:r>
              <a:rPr lang="en-US" altLang="zh-CN" sz="1200" b="0" i="1" dirty="0">
                <a:solidFill>
                  <a:srgbClr val="E06C75"/>
                </a:solidFill>
                <a:effectLst/>
                <a:latin typeface="Menlo" panose="020B0609030804020204" pitchFamily="49" charset="0"/>
              </a:rPr>
              <a:t>label</a:t>
            </a:r>
            <a:r>
              <a:rPr lang="en-US" altLang="zh-CN" sz="1200" b="0" dirty="0">
                <a:solidFill>
                  <a:srgbClr val="ABB2BF"/>
                </a:solidFill>
                <a:effectLst/>
                <a:latin typeface="Menlo" panose="020B0609030804020204" pitchFamily="49" charset="0"/>
              </a:rPr>
              <a:t>, </a:t>
            </a:r>
            <a:r>
              <a:rPr lang="en-US" altLang="zh-CN" sz="1200" b="0" i="1" dirty="0">
                <a:solidFill>
                  <a:srgbClr val="E06C75"/>
                </a:solidFill>
                <a:effectLst/>
                <a:latin typeface="Menlo" panose="020B0609030804020204" pitchFamily="49" charset="0"/>
              </a:rPr>
              <a:t>delta</a:t>
            </a:r>
            <a:r>
              <a:rPr lang="en-US" altLang="zh-CN" sz="1200" b="0" dirty="0">
                <a:solidFill>
                  <a:srgbClr val="ABB2BF"/>
                </a:solidFill>
                <a:effectLst/>
                <a:latin typeface="Menlo" panose="020B0609030804020204" pitchFamily="49" charset="0"/>
              </a:rPr>
              <a:t>=</a:t>
            </a:r>
            <a:r>
              <a:rPr lang="en-US" altLang="zh-CN" sz="1200" b="0" dirty="0">
                <a:solidFill>
                  <a:srgbClr val="D19A66"/>
                </a:solidFill>
                <a:effectLst/>
                <a:latin typeface="Menlo" panose="020B0609030804020204" pitchFamily="49" charset="0"/>
              </a:rPr>
              <a:t>1.0</a:t>
            </a:r>
            <a:r>
              <a:rPr lang="en-US" altLang="zh-CN" sz="1200" b="0" dirty="0">
                <a:solidFill>
                  <a:srgbClr val="ABB2BF"/>
                </a:solidFill>
                <a:effectLst/>
                <a:latin typeface="Menlo" panose="020B0609030804020204" pitchFamily="49" charset="0"/>
              </a:rPr>
              <a:t>):</a:t>
            </a:r>
          </a:p>
          <a:p>
            <a:pPr lvl="1"/>
            <a:r>
              <a:rPr lang="en-US" altLang="zh-CN" sz="1200" b="0" dirty="0">
                <a:solidFill>
                  <a:srgbClr val="E06C75"/>
                </a:solidFill>
                <a:effectLst/>
                <a:latin typeface="Menlo" panose="020B0609030804020204" pitchFamily="49" charset="0"/>
              </a:rPr>
              <a:t>diff</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abs</a:t>
            </a:r>
            <a:r>
              <a:rPr lang="en-US" altLang="zh-CN" sz="1200" b="0" dirty="0">
                <a:solidFill>
                  <a:srgbClr val="ABB2BF"/>
                </a:solidFill>
                <a:effectLst/>
                <a:latin typeface="Menlo" panose="020B0609030804020204" pitchFamily="49" charset="0"/>
              </a:rPr>
              <a:t>(</a:t>
            </a:r>
            <a:r>
              <a:rPr lang="en-US" altLang="zh-CN" sz="1200" b="0" i="1" dirty="0">
                <a:solidFill>
                  <a:srgbClr val="E06C75"/>
                </a:solidFill>
                <a:effectLst/>
                <a:latin typeface="Menlo" panose="020B0609030804020204" pitchFamily="49" charset="0"/>
              </a:rPr>
              <a:t>pred</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i="1" dirty="0">
                <a:solidFill>
                  <a:srgbClr val="E06C75"/>
                </a:solidFill>
                <a:effectLst/>
                <a:latin typeface="Menlo" panose="020B0609030804020204" pitchFamily="49" charset="0"/>
              </a:rPr>
              <a:t>label</a:t>
            </a:r>
            <a:r>
              <a:rPr lang="en-US" altLang="zh-CN" sz="1200" b="0" dirty="0">
                <a:solidFill>
                  <a:srgbClr val="ABB2BF"/>
                </a:solidFill>
                <a:effectLst/>
                <a:latin typeface="Menlo" panose="020B0609030804020204" pitchFamily="49" charset="0"/>
              </a:rPr>
              <a:t>)</a:t>
            </a:r>
          </a:p>
          <a:p>
            <a:pPr lvl="1"/>
            <a:r>
              <a:rPr lang="en-US" altLang="zh-CN" sz="1200" b="0" dirty="0">
                <a:solidFill>
                  <a:srgbClr val="E06C75"/>
                </a:solidFill>
                <a:effectLst/>
                <a:latin typeface="Menlo" panose="020B0609030804020204" pitchFamily="49" charset="0"/>
              </a:rPr>
              <a:t>loss</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where</a:t>
            </a:r>
            <a:r>
              <a:rPr lang="en-US" altLang="zh-CN" sz="1200" b="0" dirty="0">
                <a:solidFill>
                  <a:srgbClr val="ABB2BF"/>
                </a:solidFill>
                <a:effectLst/>
                <a:latin typeface="Menlo" panose="020B0609030804020204" pitchFamily="49" charset="0"/>
              </a:rPr>
              <a:t>(</a:t>
            </a:r>
            <a:r>
              <a:rPr lang="en-US" altLang="zh-CN" sz="1200" b="0" dirty="0">
                <a:solidFill>
                  <a:srgbClr val="E06C75"/>
                </a:solidFill>
                <a:effectLst/>
                <a:latin typeface="Menlo" panose="020B0609030804020204" pitchFamily="49" charset="0"/>
              </a:rPr>
              <a:t>diff</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&lt;</a:t>
            </a:r>
            <a:r>
              <a:rPr lang="en-US" altLang="zh-CN" sz="1200" b="0" dirty="0">
                <a:solidFill>
                  <a:srgbClr val="ABB2BF"/>
                </a:solidFill>
                <a:effectLst/>
                <a:latin typeface="Menlo" panose="020B0609030804020204" pitchFamily="49" charset="0"/>
              </a:rPr>
              <a:t> </a:t>
            </a:r>
            <a:r>
              <a:rPr lang="en-US" altLang="zh-CN" sz="1200" b="0" i="1" dirty="0">
                <a:solidFill>
                  <a:srgbClr val="E06C75"/>
                </a:solidFill>
                <a:effectLst/>
                <a:latin typeface="Menlo" panose="020B0609030804020204" pitchFamily="49" charset="0"/>
              </a:rPr>
              <a:t>delta</a:t>
            </a:r>
            <a:r>
              <a:rPr lang="en-US" altLang="zh-CN" sz="1200" b="0" dirty="0">
                <a:solidFill>
                  <a:srgbClr val="ABB2BF"/>
                </a:solidFill>
                <a:effectLst/>
                <a:latin typeface="Menlo" panose="020B0609030804020204" pitchFamily="49" charset="0"/>
              </a:rPr>
              <a:t>, </a:t>
            </a:r>
            <a:r>
              <a:rPr lang="en-US" altLang="zh-CN" sz="1200" b="0" dirty="0">
                <a:solidFill>
                  <a:srgbClr val="D19A66"/>
                </a:solidFill>
                <a:effectLst/>
                <a:latin typeface="Menlo" panose="020B0609030804020204" pitchFamily="49" charset="0"/>
              </a:rPr>
              <a:t>0.5</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a:solidFill>
                  <a:srgbClr val="E06C75"/>
                </a:solidFill>
                <a:effectLst/>
                <a:latin typeface="Menlo" panose="020B0609030804020204" pitchFamily="49" charset="0"/>
              </a:rPr>
              <a:t>diff</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a:solidFill>
                  <a:srgbClr val="D19A66"/>
                </a:solidFill>
                <a:effectLst/>
                <a:latin typeface="Menlo" panose="020B0609030804020204" pitchFamily="49" charset="0"/>
              </a:rPr>
              <a:t>2</a:t>
            </a:r>
            <a:r>
              <a:rPr lang="en-US" altLang="zh-CN" sz="1200" b="0" dirty="0">
                <a:solidFill>
                  <a:srgbClr val="ABB2BF"/>
                </a:solidFill>
                <a:effectLst/>
                <a:latin typeface="Menlo" panose="020B0609030804020204" pitchFamily="49" charset="0"/>
              </a:rPr>
              <a:t>, </a:t>
            </a:r>
            <a:r>
              <a:rPr lang="en-US" altLang="zh-CN" sz="1200" b="0" i="1" dirty="0">
                <a:solidFill>
                  <a:srgbClr val="E06C75"/>
                </a:solidFill>
                <a:effectLst/>
                <a:latin typeface="Menlo" panose="020B0609030804020204" pitchFamily="49" charset="0"/>
              </a:rPr>
              <a:t>delta</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a:solidFill>
                  <a:srgbClr val="E06C75"/>
                </a:solidFill>
                <a:effectLst/>
                <a:latin typeface="Menlo" panose="020B0609030804020204" pitchFamily="49" charset="0"/>
              </a:rPr>
              <a:t>diff</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dirty="0">
                <a:solidFill>
                  <a:srgbClr val="D19A66"/>
                </a:solidFill>
                <a:effectLst/>
                <a:latin typeface="Menlo" panose="020B0609030804020204" pitchFamily="49" charset="0"/>
              </a:rPr>
              <a:t>0.5</a:t>
            </a:r>
            <a:r>
              <a:rPr lang="en-US" altLang="zh-CN" sz="1200" b="0" dirty="0">
                <a:solidFill>
                  <a:srgbClr val="ABB2BF"/>
                </a:solidFill>
                <a:effectLst/>
                <a:latin typeface="Menlo" panose="020B0609030804020204" pitchFamily="49" charset="0"/>
              </a:rPr>
              <a:t> </a:t>
            </a:r>
            <a:r>
              <a:rPr lang="en-US" altLang="zh-CN" sz="1200" b="0" dirty="0">
                <a:solidFill>
                  <a:srgbClr val="56B6C2"/>
                </a:solidFill>
                <a:effectLst/>
                <a:latin typeface="Menlo" panose="020B0609030804020204" pitchFamily="49" charset="0"/>
              </a:rPr>
              <a:t>*</a:t>
            </a:r>
            <a:r>
              <a:rPr lang="en-US" altLang="zh-CN" sz="1200" b="0" dirty="0">
                <a:solidFill>
                  <a:srgbClr val="ABB2BF"/>
                </a:solidFill>
                <a:effectLst/>
                <a:latin typeface="Menlo" panose="020B0609030804020204" pitchFamily="49" charset="0"/>
              </a:rPr>
              <a:t> </a:t>
            </a:r>
            <a:r>
              <a:rPr lang="en-US" altLang="zh-CN" sz="1200" b="0" i="1" dirty="0">
                <a:solidFill>
                  <a:srgbClr val="E06C75"/>
                </a:solidFill>
                <a:effectLst/>
                <a:latin typeface="Menlo" panose="020B0609030804020204" pitchFamily="49" charset="0"/>
              </a:rPr>
              <a:t>delta</a:t>
            </a:r>
            <a:r>
              <a:rPr lang="en-US" altLang="zh-CN" sz="1200" b="0" dirty="0">
                <a:solidFill>
                  <a:srgbClr val="ABB2BF"/>
                </a:solidFill>
                <a:effectLst/>
                <a:latin typeface="Menlo" panose="020B0609030804020204" pitchFamily="49" charset="0"/>
              </a:rPr>
              <a:t>))</a:t>
            </a:r>
          </a:p>
          <a:p>
            <a:pPr lvl="1"/>
            <a:r>
              <a:rPr lang="en-US" altLang="zh-CN" sz="1200" b="0" dirty="0">
                <a:solidFill>
                  <a:srgbClr val="C678DD"/>
                </a:solidFill>
                <a:effectLst/>
                <a:latin typeface="Menlo" panose="020B0609030804020204" pitchFamily="49" charset="0"/>
              </a:rPr>
              <a:t>return</a:t>
            </a:r>
            <a:r>
              <a:rPr lang="en-US" altLang="zh-CN" sz="1200" b="0" dirty="0">
                <a:solidFill>
                  <a:srgbClr val="ABB2BF"/>
                </a:solidFill>
                <a:effectLst/>
                <a:latin typeface="Menlo" panose="020B0609030804020204" pitchFamily="49" charset="0"/>
              </a:rPr>
              <a:t> </a:t>
            </a:r>
            <a:r>
              <a:rPr lang="en-US" altLang="zh-CN" sz="1200" b="0" dirty="0" err="1">
                <a:solidFill>
                  <a:srgbClr val="ABB2BF"/>
                </a:solidFill>
                <a:effectLst/>
                <a:latin typeface="Menlo" panose="020B0609030804020204" pitchFamily="49" charset="0"/>
              </a:rPr>
              <a:t>torch.</a:t>
            </a:r>
            <a:r>
              <a:rPr lang="en-US" altLang="zh-CN" sz="1200" b="0" dirty="0" err="1">
                <a:solidFill>
                  <a:srgbClr val="61AFEF"/>
                </a:solidFill>
                <a:effectLst/>
                <a:latin typeface="Menlo" panose="020B0609030804020204" pitchFamily="49" charset="0"/>
              </a:rPr>
              <a:t>mean</a:t>
            </a:r>
            <a:r>
              <a:rPr lang="en-US" altLang="zh-CN" sz="1200" b="0" dirty="0">
                <a:solidFill>
                  <a:srgbClr val="ABB2BF"/>
                </a:solidFill>
                <a:effectLst/>
                <a:latin typeface="Menlo" panose="020B0609030804020204" pitchFamily="49" charset="0"/>
              </a:rPr>
              <a:t>(</a:t>
            </a:r>
            <a:r>
              <a:rPr lang="en-US" altLang="zh-CN" sz="1200" b="0" dirty="0">
                <a:solidFill>
                  <a:srgbClr val="E06C75"/>
                </a:solidFill>
                <a:effectLst/>
                <a:latin typeface="Menlo" panose="020B0609030804020204" pitchFamily="49" charset="0"/>
              </a:rPr>
              <a:t>loss</a:t>
            </a:r>
            <a:r>
              <a:rPr lang="en-US" altLang="zh-CN" sz="1200" b="0" dirty="0">
                <a:solidFill>
                  <a:srgbClr val="ABB2BF"/>
                </a:solidFill>
                <a:effectLst/>
                <a:latin typeface="Menlo" panose="020B0609030804020204" pitchFamily="49" charset="0"/>
              </a:rPr>
              <a:t>)</a:t>
            </a:r>
          </a:p>
          <a:p>
            <a:pPr lvl="1"/>
            <a:r>
              <a:rPr lang="en-US" altLang="zh-CN" sz="1200" dirty="0">
                <a:solidFill>
                  <a:srgbClr val="ABB2BF"/>
                </a:solidFill>
                <a:latin typeface="Menlo" panose="020B0609030804020204" pitchFamily="49" charset="0"/>
              </a:rPr>
              <a:t>							</a:t>
            </a:r>
            <a:endParaRPr lang="en-US" altLang="zh-CN" sz="1200" b="0" dirty="0">
              <a:solidFill>
                <a:srgbClr val="ABB2BF"/>
              </a:solidFill>
              <a:effectLst/>
              <a:latin typeface="Menlo" panose="020B0609030804020204" pitchFamily="49" charset="0"/>
            </a:endParaRPr>
          </a:p>
          <a:p>
            <a:pPr marL="180000" indent="-180000">
              <a:buFont typeface="Arial" panose="020B0604020202020204" pitchFamily="34" charset="0"/>
              <a:buChar char="•"/>
            </a:pPr>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pPr marL="180000" indent="-180000">
              <a:buFont typeface="Arial" panose="020B0604020202020204" pitchFamily="34" charset="0"/>
              <a:buChar char="•"/>
            </a:pPr>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9A0B2E6F-D8F9-BB02-C01B-05EAE9383A81}"/>
              </a:ext>
            </a:extLst>
          </p:cNvPr>
          <p:cNvSpPr txBox="1"/>
          <p:nvPr/>
        </p:nvSpPr>
        <p:spPr>
          <a:xfrm>
            <a:off x="660528" y="1078499"/>
            <a:ext cx="7461496" cy="369332"/>
          </a:xfrm>
          <a:prstGeom prst="rect">
            <a:avLst/>
          </a:prstGeom>
          <a:noFill/>
        </p:spPr>
        <p:txBody>
          <a:bodyPr vert="horz" wrap="square" rtlCol="0">
            <a:spAutoFit/>
          </a:bodyPr>
          <a:lstStyle/>
          <a:p>
            <a:r>
              <a:rPr kumimoji="1" lang="en-US" altLang="zh-CN" b="1" dirty="0" err="1">
                <a:latin typeface="Times New Roman" panose="02020603050405020304" pitchFamily="18" charset="0"/>
                <a:ea typeface="楷体" panose="02010609060101010101" pitchFamily="49" charset="-122"/>
                <a:cs typeface="Times New Roman" panose="02020603050405020304" pitchFamily="18" charset="0"/>
              </a:rPr>
              <a:t>Loss_func</a:t>
            </a:r>
            <a:r>
              <a:rPr kumimoji="1" lang="en-US" altLang="zh-CN" b="1" dirty="0">
                <a:latin typeface="Times New Roman" panose="02020603050405020304" pitchFamily="18" charset="0"/>
                <a:ea typeface="楷体" panose="02010609060101010101" pitchFamily="49" charset="-122"/>
                <a:cs typeface="Times New Roman" panose="02020603050405020304" pitchFamily="18" charset="0"/>
              </a:rPr>
              <a:t>, Optimizer, Early stop</a:t>
            </a:r>
            <a:endParaRPr kumimoji="1"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6628E4FB-ECE9-2F08-9BFA-F78CF5545C83}"/>
              </a:ext>
            </a:extLst>
          </p:cNvPr>
          <p:cNvSpPr/>
          <p:nvPr/>
        </p:nvSpPr>
        <p:spPr>
          <a:xfrm>
            <a:off x="783470" y="2689412"/>
            <a:ext cx="10077521" cy="2409713"/>
          </a:xfrm>
          <a:prstGeom prst="rect">
            <a:avLst/>
          </a:prstGeom>
          <a:solidFill>
            <a:schemeClr val="accent5">
              <a:lumMod val="10000"/>
              <a:alpha val="8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ea typeface="华文楷体" panose="02010600040101010101" pitchFamily="2" charset="-122"/>
            </a:endParaRPr>
          </a:p>
        </p:txBody>
      </p:sp>
      <p:sp>
        <p:nvSpPr>
          <p:cNvPr id="10" name="矩形 9">
            <a:extLst>
              <a:ext uri="{FF2B5EF4-FFF2-40B4-BE49-F238E27FC236}">
                <a16:creationId xmlns:a16="http://schemas.microsoft.com/office/drawing/2014/main" id="{F5AF4133-3BF5-01AE-81E0-83464444700B}"/>
              </a:ext>
            </a:extLst>
          </p:cNvPr>
          <p:cNvSpPr/>
          <p:nvPr/>
        </p:nvSpPr>
        <p:spPr>
          <a:xfrm>
            <a:off x="783469" y="5517938"/>
            <a:ext cx="10077521" cy="838559"/>
          </a:xfrm>
          <a:prstGeom prst="rect">
            <a:avLst/>
          </a:prstGeom>
          <a:solidFill>
            <a:schemeClr val="accent5">
              <a:lumMod val="10000"/>
              <a:alpha val="8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ea typeface="华文楷体" panose="02010600040101010101" pitchFamily="2" charset="-122"/>
            </a:endParaRPr>
          </a:p>
        </p:txBody>
      </p:sp>
      <p:sp>
        <p:nvSpPr>
          <p:cNvPr id="12" name="四角星 11">
            <a:extLst>
              <a:ext uri="{FF2B5EF4-FFF2-40B4-BE49-F238E27FC236}">
                <a16:creationId xmlns:a16="http://schemas.microsoft.com/office/drawing/2014/main" id="{D48D8F6D-8A4B-E921-8BA7-9626E9873FEB}"/>
              </a:ext>
            </a:extLst>
          </p:cNvPr>
          <p:cNvSpPr/>
          <p:nvPr/>
        </p:nvSpPr>
        <p:spPr>
          <a:xfrm>
            <a:off x="1473798" y="1978454"/>
            <a:ext cx="258183" cy="236668"/>
          </a:xfrm>
          <a:prstGeom prst="star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1">
            <a:extLst>
              <a:ext uri="{FF2B5EF4-FFF2-40B4-BE49-F238E27FC236}">
                <a16:creationId xmlns:a16="http://schemas.microsoft.com/office/drawing/2014/main" id="{46EC8EE7-BA55-F1A7-358A-4967D3FAED6F}"/>
              </a:ext>
            </a:extLst>
          </p:cNvPr>
          <p:cNvSpPr>
            <a:spLocks noGrp="1"/>
          </p:cNvSpPr>
          <p:nvPr>
            <p:ph type="body" sz="quarter" idx="13"/>
          </p:nvPr>
        </p:nvSpPr>
        <p:spPr>
          <a:xfrm>
            <a:off x="509588" y="404813"/>
            <a:ext cx="3078162" cy="490537"/>
          </a:xfrm>
        </p:spPr>
        <p:txBody>
          <a:bodyPr/>
          <a:lstStyle/>
          <a:p>
            <a:r>
              <a:rPr lang="en-US" altLang="zh-CN" dirty="0"/>
              <a:t>TCN </a:t>
            </a:r>
            <a:r>
              <a:rPr lang="zh-CN" altLang="en-US" dirty="0"/>
              <a:t>调参训练</a:t>
            </a:r>
          </a:p>
        </p:txBody>
      </p:sp>
    </p:spTree>
    <p:extLst>
      <p:ext uri="{BB962C8B-B14F-4D97-AF65-F5344CB8AC3E}">
        <p14:creationId xmlns:p14="http://schemas.microsoft.com/office/powerpoint/2010/main" val="2205403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C8274369-C19F-4B87-893F-33847724F02F}"/>
              </a:ext>
            </a:extLst>
          </p:cNvPr>
          <p:cNvCxnSpPr>
            <a:cxnSpLocks/>
          </p:cNvCxnSpPr>
          <p:nvPr/>
        </p:nvCxnSpPr>
        <p:spPr>
          <a:xfrm>
            <a:off x="783470" y="1460793"/>
            <a:ext cx="49639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D0E9DE2F-14EC-B9D1-CEBC-649AAE6A1F19}"/>
              </a:ext>
            </a:extLst>
          </p:cNvPr>
          <p:cNvSpPr/>
          <p:nvPr/>
        </p:nvSpPr>
        <p:spPr>
          <a:xfrm>
            <a:off x="509586" y="1621323"/>
            <a:ext cx="10646093" cy="4704167"/>
          </a:xfrm>
          <a:prstGeom prst="rect">
            <a:avLst/>
          </a:prstGeom>
          <a:solidFill>
            <a:schemeClr val="accent6">
              <a:lumMod val="40000"/>
              <a:lumOff val="60000"/>
              <a:alpha val="30196"/>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ea typeface="华文楷体" panose="02010600040101010101" pitchFamily="2" charset="-122"/>
            </a:endParaRPr>
          </a:p>
        </p:txBody>
      </p:sp>
      <p:sp>
        <p:nvSpPr>
          <p:cNvPr id="55" name="文本框 54">
            <a:extLst>
              <a:ext uri="{FF2B5EF4-FFF2-40B4-BE49-F238E27FC236}">
                <a16:creationId xmlns:a16="http://schemas.microsoft.com/office/drawing/2014/main" id="{607F30B6-FD4B-4E80-6E1D-7654E2FACC29}"/>
              </a:ext>
            </a:extLst>
          </p:cNvPr>
          <p:cNvSpPr txBox="1"/>
          <p:nvPr/>
        </p:nvSpPr>
        <p:spPr>
          <a:xfrm>
            <a:off x="783470" y="1652330"/>
            <a:ext cx="10077521" cy="1107996"/>
          </a:xfrm>
          <a:prstGeom prst="rect">
            <a:avLst/>
          </a:prstGeom>
          <a:noFill/>
        </p:spPr>
        <p:txBody>
          <a:bodyPr wrap="square" rtlCol="0">
            <a:spAutoFit/>
          </a:bodyPr>
          <a:lstStyle/>
          <a:p>
            <a:r>
              <a:rPr kumimoji="1" lang="en-US" altLang="zh-CN" dirty="0" err="1">
                <a:latin typeface="Times New Roman" panose="02020603050405020304" pitchFamily="18" charset="0"/>
                <a:ea typeface="楷体" panose="02010609060101010101" pitchFamily="49" charset="-122"/>
                <a:cs typeface="Times New Roman" panose="02020603050405020304" pitchFamily="18" charset="0"/>
              </a:rPr>
              <a:t>Optuna</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dirty="0" err="1">
                <a:latin typeface="Times New Roman" panose="02020603050405020304" pitchFamily="18" charset="0"/>
                <a:ea typeface="楷体" panose="02010609060101010101" pitchFamily="49" charset="-122"/>
                <a:cs typeface="Times New Roman" panose="02020603050405020304" pitchFamily="18" charset="0"/>
              </a:rPr>
              <a:t>batch_size</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dirty="0" err="1">
                <a:latin typeface="Times New Roman" panose="02020603050405020304" pitchFamily="18" charset="0"/>
                <a:ea typeface="楷体" panose="02010609060101010101" pitchFamily="49" charset="-122"/>
                <a:cs typeface="Times New Roman" panose="02020603050405020304" pitchFamily="18" charset="0"/>
              </a:rPr>
              <a:t>lr</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dirty="0" err="1">
                <a:latin typeface="Times New Roman" panose="02020603050405020304" pitchFamily="18" charset="0"/>
                <a:ea typeface="楷体" panose="02010609060101010101" pitchFamily="49" charset="-122"/>
                <a:cs typeface="Times New Roman" panose="02020603050405020304" pitchFamily="18" charset="0"/>
              </a:rPr>
              <a:t>num_channels</a:t>
            </a:r>
            <a:r>
              <a:rPr lang="en-US" altLang="zh-CN" sz="1200" dirty="0">
                <a:solidFill>
                  <a:srgbClr val="ABB2BF"/>
                </a:solidFill>
                <a:latin typeface="Menlo" panose="020B0609030804020204" pitchFamily="49" charset="0"/>
              </a:rPr>
              <a:t>							</a:t>
            </a:r>
            <a:endParaRPr lang="en-US" altLang="zh-CN" sz="1200" b="0" dirty="0">
              <a:solidFill>
                <a:srgbClr val="ABB2BF"/>
              </a:solidFill>
              <a:effectLst/>
              <a:latin typeface="Menlo" panose="020B0609030804020204" pitchFamily="49" charset="0"/>
            </a:endParaRPr>
          </a:p>
          <a:p>
            <a:pPr marL="180000" indent="-180000">
              <a:buFont typeface="Arial" panose="020B0604020202020204" pitchFamily="34" charset="0"/>
              <a:buChar char="•"/>
            </a:pPr>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pPr marL="180000" indent="-180000">
              <a:buFont typeface="Arial" panose="020B0604020202020204" pitchFamily="34" charset="0"/>
              <a:buChar char="•"/>
            </a:pPr>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9A0B2E6F-D8F9-BB02-C01B-05EAE9383A81}"/>
              </a:ext>
            </a:extLst>
          </p:cNvPr>
          <p:cNvSpPr txBox="1"/>
          <p:nvPr/>
        </p:nvSpPr>
        <p:spPr>
          <a:xfrm>
            <a:off x="660528" y="1078499"/>
            <a:ext cx="7461496" cy="369332"/>
          </a:xfrm>
          <a:prstGeom prst="rect">
            <a:avLst/>
          </a:prstGeom>
          <a:noFill/>
        </p:spPr>
        <p:txBody>
          <a:bodyPr vert="horz" wrap="square" rtlCol="0">
            <a:spAutoFit/>
          </a:bodyPr>
          <a:lstStyle/>
          <a:p>
            <a:r>
              <a:rPr kumimoji="1" lang="en-US" altLang="zh-CN" b="1" dirty="0" err="1">
                <a:latin typeface="Times New Roman" panose="02020603050405020304" pitchFamily="18" charset="0"/>
                <a:ea typeface="楷体" panose="02010609060101010101" pitchFamily="49" charset="-122"/>
                <a:cs typeface="Times New Roman" panose="02020603050405020304" pitchFamily="18" charset="0"/>
              </a:rPr>
              <a:t>Loss_func</a:t>
            </a:r>
            <a:r>
              <a:rPr kumimoji="1" lang="en-US" altLang="zh-CN" b="1" dirty="0">
                <a:latin typeface="Times New Roman" panose="02020603050405020304" pitchFamily="18" charset="0"/>
                <a:ea typeface="楷体" panose="02010609060101010101" pitchFamily="49" charset="-122"/>
                <a:cs typeface="Times New Roman" panose="02020603050405020304" pitchFamily="18" charset="0"/>
              </a:rPr>
              <a:t>, Optimizer, Early stop</a:t>
            </a:r>
            <a:endParaRPr kumimoji="1"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6D520BDE-8C7F-9521-7586-3E09E084A5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469" y="2163087"/>
            <a:ext cx="4963987" cy="3961097"/>
          </a:xfrm>
          <a:prstGeom prst="rect">
            <a:avLst/>
          </a:prstGeom>
        </p:spPr>
      </p:pic>
      <p:sp>
        <p:nvSpPr>
          <p:cNvPr id="6" name="文本框 5">
            <a:extLst>
              <a:ext uri="{FF2B5EF4-FFF2-40B4-BE49-F238E27FC236}">
                <a16:creationId xmlns:a16="http://schemas.microsoft.com/office/drawing/2014/main" id="{B66D212D-A774-29A5-6C9B-CE11CAFC848C}"/>
              </a:ext>
            </a:extLst>
          </p:cNvPr>
          <p:cNvSpPr txBox="1"/>
          <p:nvPr/>
        </p:nvSpPr>
        <p:spPr>
          <a:xfrm>
            <a:off x="6444546" y="1638078"/>
            <a:ext cx="4603751" cy="2031325"/>
          </a:xfrm>
          <a:prstGeom prst="rect">
            <a:avLst/>
          </a:prstGeom>
          <a:noFill/>
        </p:spPr>
        <p:txBody>
          <a:bodyPr wrap="square" rtlCol="0">
            <a:spAutoFit/>
          </a:bodyPr>
          <a:lstStyle/>
          <a:p>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Early stop</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：连续 </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patience </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次验证集损失没有改善（</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counter &gt;= patience</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），返回 </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True</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，表示需要早停训练。</a:t>
            </a:r>
            <a:r>
              <a:rPr lang="en-US" altLang="zh-CN" sz="1200" dirty="0">
                <a:solidFill>
                  <a:srgbClr val="ABB2BF"/>
                </a:solidFill>
                <a:latin typeface="Menlo" panose="020B0609030804020204" pitchFamily="49" charset="0"/>
              </a:rPr>
              <a:t>							</a:t>
            </a:r>
            <a:endParaRPr lang="en-US" altLang="zh-CN" sz="1200" b="0" dirty="0">
              <a:solidFill>
                <a:srgbClr val="ABB2BF"/>
              </a:solidFill>
              <a:effectLst/>
              <a:latin typeface="Menlo" panose="020B0609030804020204" pitchFamily="49" charset="0"/>
            </a:endParaRPr>
          </a:p>
          <a:p>
            <a:pPr marL="180000" indent="-180000">
              <a:buFont typeface="Arial" panose="020B0604020202020204" pitchFamily="34" charset="0"/>
              <a:buChar char="•"/>
            </a:pPr>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pPr marL="180000" indent="-180000">
              <a:buFont typeface="Arial" panose="020B0604020202020204" pitchFamily="34" charset="0"/>
              <a:buChar char="•"/>
            </a:pPr>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1" name="图片 10">
            <a:extLst>
              <a:ext uri="{FF2B5EF4-FFF2-40B4-BE49-F238E27FC236}">
                <a16:creationId xmlns:a16="http://schemas.microsoft.com/office/drawing/2014/main" id="{25DDAF09-DA53-3249-20C1-FEC0C8209B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545" y="2623060"/>
            <a:ext cx="4603751" cy="1885950"/>
          </a:xfrm>
          <a:prstGeom prst="rect">
            <a:avLst/>
          </a:prstGeom>
        </p:spPr>
      </p:pic>
      <p:sp>
        <p:nvSpPr>
          <p:cNvPr id="9" name="文本占位符 1">
            <a:extLst>
              <a:ext uri="{FF2B5EF4-FFF2-40B4-BE49-F238E27FC236}">
                <a16:creationId xmlns:a16="http://schemas.microsoft.com/office/drawing/2014/main" id="{1146F42A-7C8A-B07D-902E-F9AAF31559C1}"/>
              </a:ext>
            </a:extLst>
          </p:cNvPr>
          <p:cNvSpPr>
            <a:spLocks noGrp="1"/>
          </p:cNvSpPr>
          <p:nvPr>
            <p:ph type="body" sz="quarter" idx="13"/>
          </p:nvPr>
        </p:nvSpPr>
        <p:spPr>
          <a:xfrm>
            <a:off x="509588" y="404813"/>
            <a:ext cx="3078162" cy="490537"/>
          </a:xfrm>
        </p:spPr>
        <p:txBody>
          <a:bodyPr/>
          <a:lstStyle/>
          <a:p>
            <a:r>
              <a:rPr lang="en-US" altLang="zh-CN" dirty="0"/>
              <a:t>TCN </a:t>
            </a:r>
            <a:r>
              <a:rPr lang="zh-CN" altLang="en-US" dirty="0"/>
              <a:t>调参训练</a:t>
            </a:r>
          </a:p>
        </p:txBody>
      </p:sp>
    </p:spTree>
    <p:extLst>
      <p:ext uri="{BB962C8B-B14F-4D97-AF65-F5344CB8AC3E}">
        <p14:creationId xmlns:p14="http://schemas.microsoft.com/office/powerpoint/2010/main" val="2017272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C8274369-C19F-4B87-893F-33847724F02F}"/>
              </a:ext>
            </a:extLst>
          </p:cNvPr>
          <p:cNvCxnSpPr>
            <a:cxnSpLocks/>
          </p:cNvCxnSpPr>
          <p:nvPr/>
        </p:nvCxnSpPr>
        <p:spPr>
          <a:xfrm>
            <a:off x="783470" y="1460793"/>
            <a:ext cx="49639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D0E9DE2F-14EC-B9D1-CEBC-649AAE6A1F19}"/>
              </a:ext>
            </a:extLst>
          </p:cNvPr>
          <p:cNvSpPr/>
          <p:nvPr/>
        </p:nvSpPr>
        <p:spPr>
          <a:xfrm>
            <a:off x="509586" y="1621324"/>
            <a:ext cx="10646093" cy="490538"/>
          </a:xfrm>
          <a:prstGeom prst="rect">
            <a:avLst/>
          </a:prstGeom>
          <a:solidFill>
            <a:schemeClr val="accent6">
              <a:lumMod val="40000"/>
              <a:lumOff val="60000"/>
              <a:alpha val="30196"/>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ea typeface="华文楷体" panose="02010600040101010101" pitchFamily="2" charset="-122"/>
            </a:endParaRPr>
          </a:p>
        </p:txBody>
      </p:sp>
      <p:sp>
        <p:nvSpPr>
          <p:cNvPr id="55" name="文本框 54">
            <a:extLst>
              <a:ext uri="{FF2B5EF4-FFF2-40B4-BE49-F238E27FC236}">
                <a16:creationId xmlns:a16="http://schemas.microsoft.com/office/drawing/2014/main" id="{607F30B6-FD4B-4E80-6E1D-7654E2FACC29}"/>
              </a:ext>
            </a:extLst>
          </p:cNvPr>
          <p:cNvSpPr txBox="1"/>
          <p:nvPr/>
        </p:nvSpPr>
        <p:spPr>
          <a:xfrm>
            <a:off x="783470" y="1652330"/>
            <a:ext cx="10077521" cy="1292662"/>
          </a:xfrm>
          <a:prstGeom prst="rect">
            <a:avLst/>
          </a:prstGeom>
          <a:noFill/>
        </p:spPr>
        <p:txBody>
          <a:bodyPr wrap="square" rtlCol="0">
            <a:spAutoFit/>
          </a:bodyPr>
          <a:lstStyle/>
          <a:p>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A small trick that turns output into zero mean is helpful</a:t>
            </a:r>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out = out - </a:t>
            </a:r>
            <a:r>
              <a:rPr kumimoji="1" lang="en-US" altLang="zh-CN" dirty="0" err="1">
                <a:latin typeface="Times New Roman" panose="02020603050405020304" pitchFamily="18" charset="0"/>
                <a:ea typeface="楷体" panose="02010609060101010101" pitchFamily="49" charset="-122"/>
                <a:cs typeface="Times New Roman" panose="02020603050405020304" pitchFamily="18" charset="0"/>
              </a:rPr>
              <a:t>out.mean</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(1, </a:t>
            </a:r>
            <a:r>
              <a:rPr kumimoji="1" lang="en-US" altLang="zh-CN" dirty="0" err="1">
                <a:latin typeface="Times New Roman" panose="02020603050405020304" pitchFamily="18" charset="0"/>
                <a:ea typeface="楷体" panose="02010609060101010101" pitchFamily="49" charset="-122"/>
                <a:cs typeface="Times New Roman" panose="02020603050405020304" pitchFamily="18" charset="0"/>
              </a:rPr>
              <a:t>keepdim</a:t>
            </a:r>
            <a:r>
              <a:rPr kumimoji="1" lang="en-US" altLang="zh-CN" dirty="0">
                <a:latin typeface="Times New Roman" panose="02020603050405020304" pitchFamily="18" charset="0"/>
                <a:ea typeface="楷体" panose="02010609060101010101" pitchFamily="49" charset="-122"/>
                <a:cs typeface="Times New Roman" panose="02020603050405020304" pitchFamily="18" charset="0"/>
              </a:rPr>
              <a:t>=True)</a:t>
            </a:r>
          </a:p>
          <a:p>
            <a:r>
              <a:rPr lang="en-US" altLang="zh-CN" sz="1200" dirty="0">
                <a:solidFill>
                  <a:srgbClr val="ABB2BF"/>
                </a:solidFill>
                <a:latin typeface="Menlo" panose="020B0609030804020204" pitchFamily="49" charset="0"/>
              </a:rPr>
              <a:t>							</a:t>
            </a:r>
            <a:endParaRPr lang="en-US" altLang="zh-CN" sz="1200" b="0" dirty="0">
              <a:solidFill>
                <a:srgbClr val="ABB2BF"/>
              </a:solidFill>
              <a:effectLst/>
              <a:latin typeface="Menlo" panose="020B0609030804020204" pitchFamily="49" charset="0"/>
            </a:endParaRPr>
          </a:p>
          <a:p>
            <a:pPr marL="180000" indent="-180000">
              <a:buFont typeface="Arial" panose="020B0604020202020204" pitchFamily="34" charset="0"/>
              <a:buChar char="•"/>
            </a:pPr>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pPr marL="180000" indent="-180000">
              <a:buFont typeface="Arial" panose="020B0604020202020204" pitchFamily="34" charset="0"/>
              <a:buChar char="•"/>
            </a:pPr>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9A0B2E6F-D8F9-BB02-C01B-05EAE9383A81}"/>
              </a:ext>
            </a:extLst>
          </p:cNvPr>
          <p:cNvSpPr txBox="1"/>
          <p:nvPr/>
        </p:nvSpPr>
        <p:spPr>
          <a:xfrm>
            <a:off x="660528" y="1078499"/>
            <a:ext cx="7461496" cy="369332"/>
          </a:xfrm>
          <a:prstGeom prst="rect">
            <a:avLst/>
          </a:prstGeom>
          <a:noFill/>
        </p:spPr>
        <p:txBody>
          <a:bodyPr vert="horz" wrap="square" rtlCol="0">
            <a:spAutoFit/>
          </a:bodyPr>
          <a:lstStyle/>
          <a:p>
            <a:r>
              <a:rPr kumimoji="1" lang="en-US" altLang="zh-CN" b="1" dirty="0">
                <a:latin typeface="Times New Roman" panose="02020603050405020304" pitchFamily="18" charset="0"/>
                <a:ea typeface="楷体" panose="02010609060101010101" pitchFamily="49" charset="-122"/>
                <a:cs typeface="Times New Roman" panose="02020603050405020304" pitchFamily="18" charset="0"/>
              </a:rPr>
              <a:t>Loss</a:t>
            </a:r>
            <a:r>
              <a:rPr kumimoji="1" lang="zh-CN" altLang="en-US" b="1"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b="1" dirty="0">
                <a:latin typeface="Times New Roman" panose="02020603050405020304" pitchFamily="18" charset="0"/>
                <a:ea typeface="楷体" panose="02010609060101010101" pitchFamily="49" charset="-122"/>
                <a:cs typeface="Times New Roman" panose="02020603050405020304" pitchFamily="18" charset="0"/>
              </a:rPr>
              <a:t>on</a:t>
            </a:r>
            <a:r>
              <a:rPr kumimoji="1" lang="zh-CN" altLang="en-US" b="1" dirty="0">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b="1" dirty="0">
                <a:latin typeface="Times New Roman" panose="02020603050405020304" pitchFamily="18" charset="0"/>
                <a:ea typeface="楷体" panose="02010609060101010101" pitchFamily="49" charset="-122"/>
                <a:cs typeface="Times New Roman" panose="02020603050405020304" pitchFamily="18" charset="0"/>
              </a:rPr>
              <a:t>valid/train</a:t>
            </a:r>
            <a:endParaRPr kumimoji="1"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B66D212D-A774-29A5-6C9B-CE11CAFC848C}"/>
              </a:ext>
            </a:extLst>
          </p:cNvPr>
          <p:cNvSpPr txBox="1"/>
          <p:nvPr/>
        </p:nvSpPr>
        <p:spPr>
          <a:xfrm>
            <a:off x="6444546" y="1638078"/>
            <a:ext cx="4603751" cy="830997"/>
          </a:xfrm>
          <a:prstGeom prst="rect">
            <a:avLst/>
          </a:prstGeom>
          <a:noFill/>
        </p:spPr>
        <p:txBody>
          <a:bodyPr wrap="square" rtlCol="0">
            <a:spAutoFit/>
          </a:bodyPr>
          <a:lstStyle/>
          <a:p>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p>
            <a:pPr marL="180000" indent="-180000">
              <a:buFont typeface="Arial" panose="020B0604020202020204" pitchFamily="34" charset="0"/>
              <a:buChar char="•"/>
            </a:pPr>
            <a:endParaRPr kumimoji="1"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F7E7D6A3-0BA7-1D6C-0504-B3FFB74ED508}"/>
              </a:ext>
            </a:extLst>
          </p:cNvPr>
          <p:cNvPicPr>
            <a:picLocks noChangeAspect="1"/>
          </p:cNvPicPr>
          <p:nvPr/>
        </p:nvPicPr>
        <p:blipFill>
          <a:blip r:embed="rId2"/>
          <a:stretch>
            <a:fillRect/>
          </a:stretch>
        </p:blipFill>
        <p:spPr>
          <a:xfrm>
            <a:off x="1913403" y="2301646"/>
            <a:ext cx="8085174" cy="4006385"/>
          </a:xfrm>
          <a:prstGeom prst="rect">
            <a:avLst/>
          </a:prstGeom>
        </p:spPr>
      </p:pic>
      <p:sp>
        <p:nvSpPr>
          <p:cNvPr id="3" name="矩形 2">
            <a:extLst>
              <a:ext uri="{FF2B5EF4-FFF2-40B4-BE49-F238E27FC236}">
                <a16:creationId xmlns:a16="http://schemas.microsoft.com/office/drawing/2014/main" id="{FBBD41AC-50F6-825D-38A8-430D34444656}"/>
              </a:ext>
            </a:extLst>
          </p:cNvPr>
          <p:cNvSpPr/>
          <p:nvPr/>
        </p:nvSpPr>
        <p:spPr>
          <a:xfrm>
            <a:off x="1764505" y="2301646"/>
            <a:ext cx="8662989" cy="4006384"/>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latin typeface="华文楷体" panose="02010600040101010101" pitchFamily="2" charset="-122"/>
              <a:ea typeface="华文楷体" panose="02010600040101010101" pitchFamily="2" charset="-122"/>
            </a:endParaRPr>
          </a:p>
        </p:txBody>
      </p:sp>
      <p:sp>
        <p:nvSpPr>
          <p:cNvPr id="7" name="文本占位符 2">
            <a:extLst>
              <a:ext uri="{FF2B5EF4-FFF2-40B4-BE49-F238E27FC236}">
                <a16:creationId xmlns:a16="http://schemas.microsoft.com/office/drawing/2014/main" id="{4B1182A1-C611-9901-D27F-2140CC03EDC7}"/>
              </a:ext>
            </a:extLst>
          </p:cNvPr>
          <p:cNvSpPr>
            <a:spLocks noGrp="1"/>
          </p:cNvSpPr>
          <p:nvPr>
            <p:ph type="body" sz="quarter" idx="14"/>
          </p:nvPr>
        </p:nvSpPr>
        <p:spPr>
          <a:xfrm>
            <a:off x="397272" y="6421739"/>
            <a:ext cx="8403827" cy="279099"/>
          </a:xfrm>
        </p:spPr>
        <p:txBody>
          <a:bodyPr/>
          <a:lstStyle/>
          <a:p>
            <a:r>
              <a:rPr lang="zh-CN" altLang="en-US" dirty="0"/>
              <a:t>资料来源：</a:t>
            </a:r>
            <a:r>
              <a:rPr lang="en-US" altLang="zh-CN" dirty="0"/>
              <a:t>https://</a:t>
            </a:r>
            <a:r>
              <a:rPr lang="en-US" altLang="zh-CN" dirty="0" err="1"/>
              <a:t>www.kaggle.com</a:t>
            </a:r>
            <a:r>
              <a:rPr lang="en-US" altLang="zh-CN" dirty="0"/>
              <a:t>/competitions/</a:t>
            </a:r>
            <a:r>
              <a:rPr lang="en-US" altLang="zh-CN" dirty="0" err="1"/>
              <a:t>optiver</a:t>
            </a:r>
            <a:r>
              <a:rPr lang="en-US" altLang="zh-CN" dirty="0"/>
              <a:t>-trading-at-the-close/discussion/487446</a:t>
            </a:r>
            <a:endParaRPr lang="zh-CN" altLang="en-US" dirty="0"/>
          </a:p>
        </p:txBody>
      </p:sp>
      <p:sp>
        <p:nvSpPr>
          <p:cNvPr id="10" name="文本占位符 1">
            <a:extLst>
              <a:ext uri="{FF2B5EF4-FFF2-40B4-BE49-F238E27FC236}">
                <a16:creationId xmlns:a16="http://schemas.microsoft.com/office/drawing/2014/main" id="{478D757F-3063-1F07-4C0E-B93329935280}"/>
              </a:ext>
            </a:extLst>
          </p:cNvPr>
          <p:cNvSpPr>
            <a:spLocks noGrp="1"/>
          </p:cNvSpPr>
          <p:nvPr>
            <p:ph type="body" sz="quarter" idx="13"/>
          </p:nvPr>
        </p:nvSpPr>
        <p:spPr>
          <a:xfrm>
            <a:off x="509588" y="404813"/>
            <a:ext cx="3078162" cy="490537"/>
          </a:xfrm>
        </p:spPr>
        <p:txBody>
          <a:bodyPr/>
          <a:lstStyle/>
          <a:p>
            <a:r>
              <a:rPr lang="en-US" altLang="zh-CN" dirty="0"/>
              <a:t>TCN </a:t>
            </a:r>
            <a:r>
              <a:rPr lang="zh-CN" altLang="en-US" dirty="0"/>
              <a:t>性能分析</a:t>
            </a:r>
          </a:p>
        </p:txBody>
      </p:sp>
    </p:spTree>
    <p:extLst>
      <p:ext uri="{BB962C8B-B14F-4D97-AF65-F5344CB8AC3E}">
        <p14:creationId xmlns:p14="http://schemas.microsoft.com/office/powerpoint/2010/main" val="2311285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6A0717-7142-440A-B9AC-186EDA3961E1}"/>
              </a:ext>
            </a:extLst>
          </p:cNvPr>
          <p:cNvSpPr>
            <a:spLocks noGrp="1"/>
          </p:cNvSpPr>
          <p:nvPr>
            <p:ph type="body" sz="quarter" idx="13"/>
          </p:nvPr>
        </p:nvSpPr>
        <p:spPr>
          <a:xfrm>
            <a:off x="509588" y="404813"/>
            <a:ext cx="4792662" cy="490537"/>
          </a:xfrm>
        </p:spPr>
        <p:txBody>
          <a:bodyPr/>
          <a:lstStyle/>
          <a:p>
            <a:r>
              <a:rPr lang="en-US" altLang="zh-CN" dirty="0"/>
              <a:t>GRU/LSTM</a:t>
            </a:r>
            <a:r>
              <a:rPr lang="zh-CN" altLang="en-US" dirty="0"/>
              <a:t>数据集划分</a:t>
            </a:r>
          </a:p>
        </p:txBody>
      </p:sp>
      <p:pic>
        <p:nvPicPr>
          <p:cNvPr id="4" name="图片 3">
            <a:extLst>
              <a:ext uri="{FF2B5EF4-FFF2-40B4-BE49-F238E27FC236}">
                <a16:creationId xmlns:a16="http://schemas.microsoft.com/office/drawing/2014/main" id="{7A4524F3-7BF2-573D-66F9-77C65D0401E8}"/>
              </a:ext>
            </a:extLst>
          </p:cNvPr>
          <p:cNvPicPr>
            <a:picLocks noChangeAspect="1"/>
          </p:cNvPicPr>
          <p:nvPr/>
        </p:nvPicPr>
        <p:blipFill>
          <a:blip r:embed="rId2"/>
          <a:stretch>
            <a:fillRect/>
          </a:stretch>
        </p:blipFill>
        <p:spPr>
          <a:xfrm>
            <a:off x="509588" y="1250788"/>
            <a:ext cx="6215108" cy="3162323"/>
          </a:xfrm>
          <a:prstGeom prst="rect">
            <a:avLst/>
          </a:prstGeom>
        </p:spPr>
      </p:pic>
      <p:sp>
        <p:nvSpPr>
          <p:cNvPr id="5" name="文本框 4">
            <a:extLst>
              <a:ext uri="{FF2B5EF4-FFF2-40B4-BE49-F238E27FC236}">
                <a16:creationId xmlns:a16="http://schemas.microsoft.com/office/drawing/2014/main" id="{5D83ECB7-7E28-B95D-40FC-7D5ACA6A9F6E}"/>
              </a:ext>
            </a:extLst>
          </p:cNvPr>
          <p:cNvSpPr txBox="1"/>
          <p:nvPr/>
        </p:nvSpPr>
        <p:spPr>
          <a:xfrm>
            <a:off x="6944060" y="1250788"/>
            <a:ext cx="4493538" cy="1477328"/>
          </a:xfrm>
          <a:prstGeom prst="rect">
            <a:avLst/>
          </a:prstGeom>
          <a:noFill/>
        </p:spPr>
        <p:txBody>
          <a:bodyPr wrap="none" rtlCol="0">
            <a:spAutoFit/>
          </a:bodyPr>
          <a:lstStyle/>
          <a:p>
            <a:r>
              <a:rPr lang="zh-CN" altLang="en-US" dirty="0"/>
              <a:t>划分：</a:t>
            </a:r>
            <a:r>
              <a:rPr lang="en-US" altLang="zh-CN" dirty="0"/>
              <a:t>80%</a:t>
            </a:r>
            <a:r>
              <a:rPr lang="zh-CN" altLang="en-US" dirty="0"/>
              <a:t>训练集，</a:t>
            </a:r>
            <a:r>
              <a:rPr lang="en-US" altLang="zh-CN" dirty="0"/>
              <a:t>10%</a:t>
            </a:r>
            <a:r>
              <a:rPr lang="zh-CN" altLang="en-US" dirty="0"/>
              <a:t>测试集，</a:t>
            </a:r>
            <a:r>
              <a:rPr lang="en-US" altLang="zh-CN" dirty="0"/>
              <a:t>10%</a:t>
            </a:r>
            <a:r>
              <a:rPr lang="zh-CN" altLang="en-US" dirty="0"/>
              <a:t>验证集</a:t>
            </a:r>
            <a:endParaRPr lang="en-US" altLang="zh-CN" dirty="0"/>
          </a:p>
          <a:p>
            <a:r>
              <a:rPr lang="zh-CN" altLang="en-US" dirty="0"/>
              <a:t>步长：</a:t>
            </a:r>
            <a:r>
              <a:rPr lang="en-US" altLang="zh-CN" dirty="0"/>
              <a:t>10</a:t>
            </a:r>
            <a:r>
              <a:rPr lang="zh-CN" altLang="en-US" dirty="0"/>
              <a:t>个时间单位</a:t>
            </a:r>
            <a:endParaRPr lang="en-US" altLang="zh-CN" dirty="0"/>
          </a:p>
          <a:p>
            <a:r>
              <a:rPr lang="zh-CN" altLang="en-US" dirty="0"/>
              <a:t>空值填充：前后向填充</a:t>
            </a:r>
            <a:endParaRPr lang="en-US" altLang="zh-CN" dirty="0"/>
          </a:p>
          <a:p>
            <a:r>
              <a:rPr lang="zh-CN" altLang="en-US" dirty="0"/>
              <a:t>采样器：随机打乱时间顺序进行采样</a:t>
            </a:r>
            <a:endParaRPr lang="en-US" altLang="zh-CN" dirty="0"/>
          </a:p>
          <a:p>
            <a:endParaRPr lang="zh-CN" altLang="en-US" dirty="0"/>
          </a:p>
        </p:txBody>
      </p:sp>
      <p:sp>
        <p:nvSpPr>
          <p:cNvPr id="7" name="Rectangle 1">
            <a:extLst>
              <a:ext uri="{FF2B5EF4-FFF2-40B4-BE49-F238E27FC236}">
                <a16:creationId xmlns:a16="http://schemas.microsoft.com/office/drawing/2014/main" id="{A6744D01-2243-A061-48A2-5C16BF3A7A9D}"/>
              </a:ext>
            </a:extLst>
          </p:cNvPr>
          <p:cNvSpPr>
            <a:spLocks noChangeArrowheads="1"/>
          </p:cNvSpPr>
          <p:nvPr/>
        </p:nvSpPr>
        <p:spPr bwMode="auto">
          <a:xfrm>
            <a:off x="7508837" y="23111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E28D6E49-D748-F7B2-654B-104DE1D56F77}"/>
              </a:ext>
            </a:extLst>
          </p:cNvPr>
          <p:cNvSpPr>
            <a:spLocks noChangeArrowheads="1"/>
          </p:cNvSpPr>
          <p:nvPr/>
        </p:nvSpPr>
        <p:spPr bwMode="auto">
          <a:xfrm>
            <a:off x="7661237" y="24635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B2FE356B-483C-5B5A-34FB-EEE6366CA915}"/>
              </a:ext>
            </a:extLst>
          </p:cNvPr>
          <p:cNvSpPr>
            <a:spLocks noChangeArrowheads="1"/>
          </p:cNvSpPr>
          <p:nvPr/>
        </p:nvSpPr>
        <p:spPr bwMode="auto">
          <a:xfrm>
            <a:off x="7813637" y="26159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0558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4D7F-E333-8A1D-FEB1-A92D03D91569}"/>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4B2C0335-17E9-B609-4CAF-630A2C9FC2E4}"/>
              </a:ext>
            </a:extLst>
          </p:cNvPr>
          <p:cNvSpPr>
            <a:spLocks noGrp="1"/>
          </p:cNvSpPr>
          <p:nvPr>
            <p:ph type="body" sz="quarter" idx="13"/>
          </p:nvPr>
        </p:nvSpPr>
        <p:spPr>
          <a:xfrm>
            <a:off x="509588" y="404813"/>
            <a:ext cx="4437062" cy="490537"/>
          </a:xfrm>
        </p:spPr>
        <p:txBody>
          <a:bodyPr/>
          <a:lstStyle/>
          <a:p>
            <a:r>
              <a:rPr lang="en-US" altLang="zh-CN" dirty="0"/>
              <a:t>GRU/LSTM</a:t>
            </a:r>
            <a:r>
              <a:rPr lang="zh-CN" altLang="en-US" dirty="0"/>
              <a:t>模型训练</a:t>
            </a:r>
          </a:p>
        </p:txBody>
      </p:sp>
      <p:sp>
        <p:nvSpPr>
          <p:cNvPr id="7" name="Rectangle 1">
            <a:extLst>
              <a:ext uri="{FF2B5EF4-FFF2-40B4-BE49-F238E27FC236}">
                <a16:creationId xmlns:a16="http://schemas.microsoft.com/office/drawing/2014/main" id="{1CC795C9-DE8C-681D-6660-0338FC8A5CAA}"/>
              </a:ext>
            </a:extLst>
          </p:cNvPr>
          <p:cNvSpPr>
            <a:spLocks noChangeArrowheads="1"/>
          </p:cNvSpPr>
          <p:nvPr/>
        </p:nvSpPr>
        <p:spPr bwMode="auto">
          <a:xfrm>
            <a:off x="7508837" y="23111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72C0770B-614E-9BCD-33C5-19620AB895B9}"/>
              </a:ext>
            </a:extLst>
          </p:cNvPr>
          <p:cNvSpPr>
            <a:spLocks noChangeArrowheads="1"/>
          </p:cNvSpPr>
          <p:nvPr/>
        </p:nvSpPr>
        <p:spPr bwMode="auto">
          <a:xfrm>
            <a:off x="7661237" y="24635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01B064B4-6799-13DC-669E-EC3B099B7575}"/>
              </a:ext>
            </a:extLst>
          </p:cNvPr>
          <p:cNvSpPr>
            <a:spLocks noChangeArrowheads="1"/>
          </p:cNvSpPr>
          <p:nvPr/>
        </p:nvSpPr>
        <p:spPr bwMode="auto">
          <a:xfrm>
            <a:off x="7813637" y="26159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086B98AD-4329-25E5-2701-4520610CD5C2}"/>
              </a:ext>
            </a:extLst>
          </p:cNvPr>
          <p:cNvPicPr>
            <a:picLocks noChangeAspect="1"/>
          </p:cNvPicPr>
          <p:nvPr/>
        </p:nvPicPr>
        <p:blipFill>
          <a:blip r:embed="rId2"/>
          <a:stretch>
            <a:fillRect/>
          </a:stretch>
        </p:blipFill>
        <p:spPr>
          <a:xfrm>
            <a:off x="509588" y="1620120"/>
            <a:ext cx="5772192" cy="4600609"/>
          </a:xfrm>
          <a:prstGeom prst="rect">
            <a:avLst/>
          </a:prstGeom>
        </p:spPr>
      </p:pic>
      <p:sp>
        <p:nvSpPr>
          <p:cNvPr id="10" name="文本框 9">
            <a:extLst>
              <a:ext uri="{FF2B5EF4-FFF2-40B4-BE49-F238E27FC236}">
                <a16:creationId xmlns:a16="http://schemas.microsoft.com/office/drawing/2014/main" id="{25C59508-652E-CD93-0C15-D03A7219FBFF}"/>
              </a:ext>
            </a:extLst>
          </p:cNvPr>
          <p:cNvSpPr txBox="1"/>
          <p:nvPr/>
        </p:nvSpPr>
        <p:spPr>
          <a:xfrm>
            <a:off x="509588" y="1250788"/>
            <a:ext cx="627095" cy="369332"/>
          </a:xfrm>
          <a:prstGeom prst="rect">
            <a:avLst/>
          </a:prstGeom>
          <a:noFill/>
        </p:spPr>
        <p:txBody>
          <a:bodyPr wrap="none" rtlCol="0">
            <a:spAutoFit/>
          </a:bodyPr>
          <a:lstStyle/>
          <a:p>
            <a:r>
              <a:rPr lang="en-US" altLang="zh-CN"/>
              <a:t>GRU</a:t>
            </a:r>
            <a:endParaRPr lang="zh-CN" altLang="en-US"/>
          </a:p>
        </p:txBody>
      </p:sp>
      <p:sp>
        <p:nvSpPr>
          <p:cNvPr id="11" name="文本框 10">
            <a:extLst>
              <a:ext uri="{FF2B5EF4-FFF2-40B4-BE49-F238E27FC236}">
                <a16:creationId xmlns:a16="http://schemas.microsoft.com/office/drawing/2014/main" id="{3368D61E-D2D5-EA49-AB42-36EE1977E2B1}"/>
              </a:ext>
            </a:extLst>
          </p:cNvPr>
          <p:cNvSpPr txBox="1"/>
          <p:nvPr/>
        </p:nvSpPr>
        <p:spPr>
          <a:xfrm>
            <a:off x="6962278" y="1250788"/>
            <a:ext cx="731290" cy="369332"/>
          </a:xfrm>
          <a:prstGeom prst="rect">
            <a:avLst/>
          </a:prstGeom>
          <a:noFill/>
        </p:spPr>
        <p:txBody>
          <a:bodyPr wrap="none" rtlCol="0">
            <a:spAutoFit/>
          </a:bodyPr>
          <a:lstStyle/>
          <a:p>
            <a:r>
              <a:rPr lang="en-US" altLang="zh-CN"/>
              <a:t>LSTM</a:t>
            </a:r>
            <a:endParaRPr lang="zh-CN" altLang="en-US"/>
          </a:p>
        </p:txBody>
      </p:sp>
      <p:pic>
        <p:nvPicPr>
          <p:cNvPr id="12" name="图片 11">
            <a:extLst>
              <a:ext uri="{FF2B5EF4-FFF2-40B4-BE49-F238E27FC236}">
                <a16:creationId xmlns:a16="http://schemas.microsoft.com/office/drawing/2014/main" id="{30FF52FD-DE74-41F5-C9E4-5F3AD771B29F}"/>
              </a:ext>
            </a:extLst>
          </p:cNvPr>
          <p:cNvPicPr>
            <a:picLocks noChangeAspect="1"/>
          </p:cNvPicPr>
          <p:nvPr/>
        </p:nvPicPr>
        <p:blipFill>
          <a:blip r:embed="rId3"/>
          <a:stretch>
            <a:fillRect/>
          </a:stretch>
        </p:blipFill>
        <p:spPr>
          <a:xfrm>
            <a:off x="6924640" y="1703256"/>
            <a:ext cx="4757772" cy="2881334"/>
          </a:xfrm>
          <a:prstGeom prst="rect">
            <a:avLst/>
          </a:prstGeom>
        </p:spPr>
      </p:pic>
    </p:spTree>
    <p:extLst>
      <p:ext uri="{BB962C8B-B14F-4D97-AF65-F5344CB8AC3E}">
        <p14:creationId xmlns:p14="http://schemas.microsoft.com/office/powerpoint/2010/main" val="1338966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134E4-EE2B-3C47-7C0E-FCEA3AD3DF4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86D801F-B3B0-D6F3-9628-2FA0DD8F199B}"/>
              </a:ext>
            </a:extLst>
          </p:cNvPr>
          <p:cNvSpPr>
            <a:spLocks noGrp="1"/>
          </p:cNvSpPr>
          <p:nvPr>
            <p:ph type="body" sz="quarter" idx="13"/>
          </p:nvPr>
        </p:nvSpPr>
        <p:spPr>
          <a:xfrm>
            <a:off x="509587" y="404813"/>
            <a:ext cx="3716527" cy="490537"/>
          </a:xfrm>
        </p:spPr>
        <p:txBody>
          <a:bodyPr/>
          <a:lstStyle/>
          <a:p>
            <a:r>
              <a:rPr lang="en-US" altLang="zh-CN" dirty="0"/>
              <a:t>GRU/LSTM</a:t>
            </a:r>
            <a:r>
              <a:rPr lang="zh-CN" altLang="en-US" dirty="0"/>
              <a:t>模型结果</a:t>
            </a:r>
          </a:p>
        </p:txBody>
      </p:sp>
      <p:sp>
        <p:nvSpPr>
          <p:cNvPr id="7" name="Rectangle 1">
            <a:extLst>
              <a:ext uri="{FF2B5EF4-FFF2-40B4-BE49-F238E27FC236}">
                <a16:creationId xmlns:a16="http://schemas.microsoft.com/office/drawing/2014/main" id="{D2DD1BF5-68B2-CC70-5632-29DDBB57929C}"/>
              </a:ext>
            </a:extLst>
          </p:cNvPr>
          <p:cNvSpPr>
            <a:spLocks noChangeArrowheads="1"/>
          </p:cNvSpPr>
          <p:nvPr/>
        </p:nvSpPr>
        <p:spPr bwMode="auto">
          <a:xfrm>
            <a:off x="7508837" y="23111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88FA4A97-A40E-44F4-AB56-399BAFA287E6}"/>
              </a:ext>
            </a:extLst>
          </p:cNvPr>
          <p:cNvSpPr>
            <a:spLocks noChangeArrowheads="1"/>
          </p:cNvSpPr>
          <p:nvPr/>
        </p:nvSpPr>
        <p:spPr bwMode="auto">
          <a:xfrm>
            <a:off x="7661237" y="24635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7FF650CA-E323-FA17-45F5-B43D781012AD}"/>
              </a:ext>
            </a:extLst>
          </p:cNvPr>
          <p:cNvSpPr>
            <a:spLocks noChangeArrowheads="1"/>
          </p:cNvSpPr>
          <p:nvPr/>
        </p:nvSpPr>
        <p:spPr bwMode="auto">
          <a:xfrm>
            <a:off x="7813637" y="26159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B8B5561B-AA8F-C22D-DE76-869857314BD0}"/>
              </a:ext>
            </a:extLst>
          </p:cNvPr>
          <p:cNvSpPr txBox="1"/>
          <p:nvPr/>
        </p:nvSpPr>
        <p:spPr>
          <a:xfrm>
            <a:off x="509588" y="1250788"/>
            <a:ext cx="627095" cy="369332"/>
          </a:xfrm>
          <a:prstGeom prst="rect">
            <a:avLst/>
          </a:prstGeom>
          <a:noFill/>
        </p:spPr>
        <p:txBody>
          <a:bodyPr wrap="none" rtlCol="0">
            <a:spAutoFit/>
          </a:bodyPr>
          <a:lstStyle/>
          <a:p>
            <a:r>
              <a:rPr lang="en-US" altLang="zh-CN"/>
              <a:t>GRU</a:t>
            </a:r>
            <a:endParaRPr lang="zh-CN" altLang="en-US"/>
          </a:p>
        </p:txBody>
      </p:sp>
      <p:sp>
        <p:nvSpPr>
          <p:cNvPr id="11" name="文本框 10">
            <a:extLst>
              <a:ext uri="{FF2B5EF4-FFF2-40B4-BE49-F238E27FC236}">
                <a16:creationId xmlns:a16="http://schemas.microsoft.com/office/drawing/2014/main" id="{A4D86952-28A5-8F58-1EB7-5297A76B4191}"/>
              </a:ext>
            </a:extLst>
          </p:cNvPr>
          <p:cNvSpPr txBox="1"/>
          <p:nvPr/>
        </p:nvSpPr>
        <p:spPr>
          <a:xfrm>
            <a:off x="471116" y="2409691"/>
            <a:ext cx="731290" cy="369332"/>
          </a:xfrm>
          <a:prstGeom prst="rect">
            <a:avLst/>
          </a:prstGeom>
          <a:noFill/>
        </p:spPr>
        <p:txBody>
          <a:bodyPr wrap="none" rtlCol="0">
            <a:spAutoFit/>
          </a:bodyPr>
          <a:lstStyle/>
          <a:p>
            <a:r>
              <a:rPr lang="en-US" altLang="zh-CN"/>
              <a:t>LSTM</a:t>
            </a:r>
            <a:endParaRPr lang="zh-CN" altLang="en-US"/>
          </a:p>
        </p:txBody>
      </p:sp>
      <p:pic>
        <p:nvPicPr>
          <p:cNvPr id="4" name="图片 3">
            <a:extLst>
              <a:ext uri="{FF2B5EF4-FFF2-40B4-BE49-F238E27FC236}">
                <a16:creationId xmlns:a16="http://schemas.microsoft.com/office/drawing/2014/main" id="{7A491FB0-FD5E-37D0-1CA0-487EF84CC1DA}"/>
              </a:ext>
            </a:extLst>
          </p:cNvPr>
          <p:cNvPicPr>
            <a:picLocks noChangeAspect="1"/>
          </p:cNvPicPr>
          <p:nvPr/>
        </p:nvPicPr>
        <p:blipFill>
          <a:blip r:embed="rId2"/>
          <a:stretch>
            <a:fillRect/>
          </a:stretch>
        </p:blipFill>
        <p:spPr>
          <a:xfrm>
            <a:off x="165086" y="1689465"/>
            <a:ext cx="8924990" cy="576267"/>
          </a:xfrm>
          <a:prstGeom prst="rect">
            <a:avLst/>
          </a:prstGeom>
        </p:spPr>
      </p:pic>
      <p:pic>
        <p:nvPicPr>
          <p:cNvPr id="5" name="图片 4">
            <a:extLst>
              <a:ext uri="{FF2B5EF4-FFF2-40B4-BE49-F238E27FC236}">
                <a16:creationId xmlns:a16="http://schemas.microsoft.com/office/drawing/2014/main" id="{27E53EDB-BC54-CA27-20BF-CA511FB4E88C}"/>
              </a:ext>
            </a:extLst>
          </p:cNvPr>
          <p:cNvPicPr>
            <a:picLocks noChangeAspect="1"/>
          </p:cNvPicPr>
          <p:nvPr/>
        </p:nvPicPr>
        <p:blipFill>
          <a:blip r:embed="rId3"/>
          <a:stretch>
            <a:fillRect/>
          </a:stretch>
        </p:blipFill>
        <p:spPr>
          <a:xfrm>
            <a:off x="639926" y="2985240"/>
            <a:ext cx="3586189" cy="566742"/>
          </a:xfrm>
          <a:prstGeom prst="rect">
            <a:avLst/>
          </a:prstGeom>
        </p:spPr>
      </p:pic>
    </p:spTree>
    <p:extLst>
      <p:ext uri="{BB962C8B-B14F-4D97-AF65-F5344CB8AC3E}">
        <p14:creationId xmlns:p14="http://schemas.microsoft.com/office/powerpoint/2010/main" val="1109045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225EFF7-D3CC-44B3-AFBD-6BE405AB5DDE}"/>
              </a:ext>
            </a:extLst>
          </p:cNvPr>
          <p:cNvGrpSpPr/>
          <p:nvPr/>
        </p:nvGrpSpPr>
        <p:grpSpPr>
          <a:xfrm>
            <a:off x="1732486" y="1850036"/>
            <a:ext cx="8485921" cy="536575"/>
            <a:chOff x="1732486" y="1850036"/>
            <a:chExt cx="8485921" cy="536575"/>
          </a:xfrm>
        </p:grpSpPr>
        <p:sp>
          <p:nvSpPr>
            <p:cNvPr id="2" name="矩形 1">
              <a:extLst>
                <a:ext uri="{FF2B5EF4-FFF2-40B4-BE49-F238E27FC236}">
                  <a16:creationId xmlns:a16="http://schemas.microsoft.com/office/drawing/2014/main" id="{8F47D4F0-F908-4B2B-B0C0-E642D7931700}"/>
                </a:ext>
              </a:extLst>
            </p:cNvPr>
            <p:cNvSpPr/>
            <p:nvPr/>
          </p:nvSpPr>
          <p:spPr>
            <a:xfrm>
              <a:off x="1732486" y="1850036"/>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01</a:t>
              </a:r>
              <a:endParaRPr lang="zh-CN" altLang="en-US" sz="2800" i="1" dirty="0">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944DF3BD-361F-4F18-A165-9DC6D80A783A}"/>
                </a:ext>
              </a:extLst>
            </p:cNvPr>
            <p:cNvGrpSpPr/>
            <p:nvPr/>
          </p:nvGrpSpPr>
          <p:grpSpPr>
            <a:xfrm>
              <a:off x="2585926" y="1850036"/>
              <a:ext cx="7632481" cy="536574"/>
              <a:chOff x="2545286" y="2690194"/>
              <a:chExt cx="7632481" cy="468704"/>
            </a:xfrm>
          </p:grpSpPr>
          <p:sp>
            <p:nvSpPr>
              <p:cNvPr id="4" name="文本框 37">
                <a:extLst>
                  <a:ext uri="{FF2B5EF4-FFF2-40B4-BE49-F238E27FC236}">
                    <a16:creationId xmlns:a16="http://schemas.microsoft.com/office/drawing/2014/main" id="{A77D14FD-BB08-49B5-9168-A4EB481C08E9}"/>
                  </a:ext>
                </a:extLst>
              </p:cNvPr>
              <p:cNvSpPr txBox="1"/>
              <p:nvPr>
                <p:custDataLst>
                  <p:tags r:id="rId11"/>
                </p:custDataLst>
              </p:nvPr>
            </p:nvSpPr>
            <p:spPr>
              <a:xfrm>
                <a:off x="2545286" y="2690194"/>
                <a:ext cx="6320117" cy="468000"/>
              </a:xfrm>
              <a:custGeom>
                <a:avLst/>
                <a:gdLst>
                  <a:gd name="connsiteX0" fmla="*/ 0 w 2773194"/>
                  <a:gd name="connsiteY0" fmla="*/ 0 h 253350"/>
                  <a:gd name="connsiteX1" fmla="*/ 2508325 w 2773194"/>
                  <a:gd name="connsiteY1" fmla="*/ 0 h 253350"/>
                  <a:gd name="connsiteX2" fmla="*/ 2773194 w 2773194"/>
                  <a:gd name="connsiteY2" fmla="*/ 253350 h 253350"/>
                  <a:gd name="connsiteX3" fmla="*/ 0 w 2773194"/>
                  <a:gd name="connsiteY3" fmla="*/ 253350 h 253350"/>
                </a:gdLst>
                <a:ahLst/>
                <a:cxnLst>
                  <a:cxn ang="0">
                    <a:pos x="connsiteX0" y="connsiteY0"/>
                  </a:cxn>
                  <a:cxn ang="0">
                    <a:pos x="connsiteX1" y="connsiteY1"/>
                  </a:cxn>
                  <a:cxn ang="0">
                    <a:pos x="connsiteX2" y="connsiteY2"/>
                  </a:cxn>
                  <a:cxn ang="0">
                    <a:pos x="connsiteX3" y="connsiteY3"/>
                  </a:cxn>
                </a:cxnLst>
                <a:rect l="l" t="t" r="r" b="b"/>
                <a:pathLst>
                  <a:path w="2773194" h="253350">
                    <a:moveTo>
                      <a:pt x="0" y="0"/>
                    </a:moveTo>
                    <a:lnTo>
                      <a:pt x="2508325" y="0"/>
                    </a:lnTo>
                    <a:lnTo>
                      <a:pt x="2773194" y="253350"/>
                    </a:lnTo>
                    <a:lnTo>
                      <a:pt x="0" y="253350"/>
                    </a:lnTo>
                    <a:close/>
                  </a:path>
                </a:pathLst>
              </a:custGeom>
              <a:solidFill>
                <a:schemeClr val="accent1"/>
              </a:solidFill>
              <a:ln>
                <a:solidFill>
                  <a:schemeClr val="accent1"/>
                </a:solidFill>
              </a:ln>
            </p:spPr>
            <p:txBody>
              <a:bodyPr lIns="0" tIns="0" bIns="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rgbClr val="FFFFFF"/>
                    </a:solidFill>
                    <a:effectLst/>
                    <a:uLnTx/>
                    <a:uFillTx/>
                    <a:latin typeface="Times New Roman" panose="02020503050405090304" pitchFamily="18" charset="0"/>
                    <a:ea typeface="楷体" panose="02010609060101010101" pitchFamily="49" charset="-122"/>
                    <a:cs typeface="Times New Roman" panose="02020503050405090304" pitchFamily="18" charset="0"/>
                  </a:rPr>
                  <a:t>基础模型</a:t>
                </a:r>
              </a:p>
            </p:txBody>
          </p:sp>
          <p:cxnSp>
            <p:nvCxnSpPr>
              <p:cNvPr id="5" name="直接连接符 38">
                <a:extLst>
                  <a:ext uri="{FF2B5EF4-FFF2-40B4-BE49-F238E27FC236}">
                    <a16:creationId xmlns:a16="http://schemas.microsoft.com/office/drawing/2014/main" id="{7D9D74CF-47C5-4B3D-9C06-53DF58FAF17E}"/>
                  </a:ext>
                </a:extLst>
              </p:cNvPr>
              <p:cNvCxnSpPr>
                <a:cxnSpLocks noChangeShapeType="1"/>
              </p:cNvCxnSpPr>
              <p:nvPr>
                <p:custDataLst>
                  <p:tags r:id="rId12"/>
                </p:custDataLst>
              </p:nvPr>
            </p:nvCxnSpPr>
            <p:spPr bwMode="auto">
              <a:xfrm>
                <a:off x="8516376" y="3158898"/>
                <a:ext cx="1661391" cy="0"/>
              </a:xfrm>
              <a:prstGeom prst="line">
                <a:avLst/>
              </a:prstGeom>
              <a:noFill/>
              <a:ln w="6350" algn="ctr">
                <a:solidFill>
                  <a:schemeClr val="accent1"/>
                </a:solidFill>
                <a:miter lim="800000"/>
              </a:ln>
              <a:extLst>
                <a:ext uri="{909E8E84-426E-40DD-AFC4-6F175D3DCCD1}">
                  <a14:hiddenFill xmlns:a14="http://schemas.microsoft.com/office/drawing/2010/main">
                    <a:noFill/>
                  </a14:hiddenFill>
                </a:ext>
              </a:extLst>
            </p:spPr>
          </p:cxnSp>
        </p:grpSp>
        <p:sp>
          <p:nvSpPr>
            <p:cNvPr id="7" name="文本框 36">
              <a:extLst>
                <a:ext uri="{FF2B5EF4-FFF2-40B4-BE49-F238E27FC236}">
                  <a16:creationId xmlns:a16="http://schemas.microsoft.com/office/drawing/2014/main" id="{E18A78F1-6B2B-4457-AF4F-564C9680A531}"/>
                </a:ext>
              </a:extLst>
            </p:cNvPr>
            <p:cNvSpPr txBox="1">
              <a:spLocks noChangeArrowheads="1"/>
            </p:cNvSpPr>
            <p:nvPr>
              <p:custDataLst>
                <p:tags r:id="rId10"/>
              </p:custDataLst>
            </p:nvPr>
          </p:nvSpPr>
          <p:spPr bwMode="auto">
            <a:xfrm>
              <a:off x="9014132" y="1949844"/>
              <a:ext cx="1183883" cy="29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9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C00000"/>
                  </a:solidFill>
                  <a:effectLst/>
                  <a:uLnTx/>
                  <a:uFillTx/>
                  <a:latin typeface="Times New Roman" panose="02020503050405090304" pitchFamily="18" charset="0"/>
                  <a:ea typeface="楷体" panose="02010609060101010101" pitchFamily="49" charset="-122"/>
                  <a:cs typeface="Times New Roman" panose="02020503050405090304" pitchFamily="18" charset="0"/>
                </a:rPr>
                <a:t>04-15</a:t>
              </a:r>
              <a:endParaRPr kumimoji="0" lang="zh-CN" altLang="en-US" sz="2800" b="0" i="0" u="none" strike="noStrike" kern="1200" cap="none" spc="0" normalizeH="0" baseline="0" noProof="0" dirty="0">
                <a:ln>
                  <a:noFill/>
                </a:ln>
                <a:solidFill>
                  <a:srgbClr val="C00000"/>
                </a:solidFill>
                <a:effectLst/>
                <a:uLnTx/>
                <a:uFillTx/>
                <a:latin typeface="Times New Roman" panose="02020503050405090304" pitchFamily="18" charset="0"/>
                <a:ea typeface="楷体" panose="02010609060101010101" pitchFamily="49" charset="-122"/>
                <a:cs typeface="Times New Roman" panose="02020503050405090304" pitchFamily="18" charset="0"/>
              </a:endParaRPr>
            </a:p>
          </p:txBody>
        </p:sp>
      </p:grpSp>
      <p:grpSp>
        <p:nvGrpSpPr>
          <p:cNvPr id="9" name="组合 8">
            <a:extLst>
              <a:ext uri="{FF2B5EF4-FFF2-40B4-BE49-F238E27FC236}">
                <a16:creationId xmlns:a16="http://schemas.microsoft.com/office/drawing/2014/main" id="{F9DBCA95-7499-4F05-AC19-72E734EFC08F}"/>
              </a:ext>
            </a:extLst>
          </p:cNvPr>
          <p:cNvGrpSpPr/>
          <p:nvPr/>
        </p:nvGrpSpPr>
        <p:grpSpPr>
          <a:xfrm>
            <a:off x="1732486" y="2730463"/>
            <a:ext cx="8485921" cy="536575"/>
            <a:chOff x="1732486" y="1850036"/>
            <a:chExt cx="8485921" cy="536575"/>
          </a:xfrm>
        </p:grpSpPr>
        <p:sp>
          <p:nvSpPr>
            <p:cNvPr id="10" name="矩形 9">
              <a:extLst>
                <a:ext uri="{FF2B5EF4-FFF2-40B4-BE49-F238E27FC236}">
                  <a16:creationId xmlns:a16="http://schemas.microsoft.com/office/drawing/2014/main" id="{163EE7FB-7A10-48D3-B031-9FD9FC01D6EC}"/>
                </a:ext>
              </a:extLst>
            </p:cNvPr>
            <p:cNvSpPr/>
            <p:nvPr/>
          </p:nvSpPr>
          <p:spPr>
            <a:xfrm>
              <a:off x="1732486" y="1850036"/>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02</a:t>
              </a:r>
              <a:endParaRPr lang="zh-CN" altLang="en-US" sz="2800" i="1" dirty="0">
                <a:latin typeface="Times New Roman" panose="02020603050405020304" pitchFamily="18" charset="0"/>
                <a:cs typeface="Times New Roman" panose="02020603050405020304" pitchFamily="18" charset="0"/>
              </a:endParaRPr>
            </a:p>
          </p:txBody>
        </p:sp>
        <p:grpSp>
          <p:nvGrpSpPr>
            <p:cNvPr id="11" name="组合 10">
              <a:extLst>
                <a:ext uri="{FF2B5EF4-FFF2-40B4-BE49-F238E27FC236}">
                  <a16:creationId xmlns:a16="http://schemas.microsoft.com/office/drawing/2014/main" id="{8137B474-952D-4F85-B2BA-72FCF435CF52}"/>
                </a:ext>
              </a:extLst>
            </p:cNvPr>
            <p:cNvGrpSpPr/>
            <p:nvPr/>
          </p:nvGrpSpPr>
          <p:grpSpPr>
            <a:xfrm>
              <a:off x="2585926" y="1850036"/>
              <a:ext cx="7632481" cy="536574"/>
              <a:chOff x="2545286" y="2690194"/>
              <a:chExt cx="7632481" cy="468704"/>
            </a:xfrm>
          </p:grpSpPr>
          <p:sp>
            <p:nvSpPr>
              <p:cNvPr id="13" name="文本框 37">
                <a:extLst>
                  <a:ext uri="{FF2B5EF4-FFF2-40B4-BE49-F238E27FC236}">
                    <a16:creationId xmlns:a16="http://schemas.microsoft.com/office/drawing/2014/main" id="{30125A71-9552-4A40-9A15-A97B66D9E988}"/>
                  </a:ext>
                </a:extLst>
              </p:cNvPr>
              <p:cNvSpPr txBox="1"/>
              <p:nvPr>
                <p:custDataLst>
                  <p:tags r:id="rId8"/>
                </p:custDataLst>
              </p:nvPr>
            </p:nvSpPr>
            <p:spPr>
              <a:xfrm>
                <a:off x="2545286" y="2690194"/>
                <a:ext cx="6320117" cy="468000"/>
              </a:xfrm>
              <a:custGeom>
                <a:avLst/>
                <a:gdLst>
                  <a:gd name="connsiteX0" fmla="*/ 0 w 2773194"/>
                  <a:gd name="connsiteY0" fmla="*/ 0 h 253350"/>
                  <a:gd name="connsiteX1" fmla="*/ 2508325 w 2773194"/>
                  <a:gd name="connsiteY1" fmla="*/ 0 h 253350"/>
                  <a:gd name="connsiteX2" fmla="*/ 2773194 w 2773194"/>
                  <a:gd name="connsiteY2" fmla="*/ 253350 h 253350"/>
                  <a:gd name="connsiteX3" fmla="*/ 0 w 2773194"/>
                  <a:gd name="connsiteY3" fmla="*/ 253350 h 253350"/>
                </a:gdLst>
                <a:ahLst/>
                <a:cxnLst>
                  <a:cxn ang="0">
                    <a:pos x="connsiteX0" y="connsiteY0"/>
                  </a:cxn>
                  <a:cxn ang="0">
                    <a:pos x="connsiteX1" y="connsiteY1"/>
                  </a:cxn>
                  <a:cxn ang="0">
                    <a:pos x="connsiteX2" y="connsiteY2"/>
                  </a:cxn>
                  <a:cxn ang="0">
                    <a:pos x="connsiteX3" y="connsiteY3"/>
                  </a:cxn>
                </a:cxnLst>
                <a:rect l="l" t="t" r="r" b="b"/>
                <a:pathLst>
                  <a:path w="2773194" h="253350">
                    <a:moveTo>
                      <a:pt x="0" y="0"/>
                    </a:moveTo>
                    <a:lnTo>
                      <a:pt x="2508325" y="0"/>
                    </a:lnTo>
                    <a:lnTo>
                      <a:pt x="2773194" y="253350"/>
                    </a:lnTo>
                    <a:lnTo>
                      <a:pt x="0" y="253350"/>
                    </a:lnTo>
                    <a:close/>
                  </a:path>
                </a:pathLst>
              </a:custGeom>
              <a:solidFill>
                <a:schemeClr val="accent1"/>
              </a:solidFill>
              <a:ln>
                <a:solidFill>
                  <a:schemeClr val="accent1"/>
                </a:solidFill>
              </a:ln>
            </p:spPr>
            <p:txBody>
              <a:bodyPr lIns="0" tIns="0" bIns="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样本权重</a:t>
                </a:r>
                <a:endParaRPr kumimoji="0" lang="zh-CN" altLang="en-US" sz="2800" b="1" i="0" u="none" strike="noStrike" kern="0" cap="none" spc="0" normalizeH="0" baseline="0" noProof="0" dirty="0">
                  <a:ln>
                    <a:noFill/>
                  </a:ln>
                  <a:solidFill>
                    <a:srgbClr val="FFFFFF"/>
                  </a:solidFill>
                  <a:effectLst/>
                  <a:uLnTx/>
                  <a:uFillTx/>
                  <a:latin typeface="Times New Roman" panose="02020503050405090304" pitchFamily="18" charset="0"/>
                  <a:ea typeface="楷体" panose="02010609060101010101" pitchFamily="49" charset="-122"/>
                  <a:cs typeface="Times New Roman" panose="02020503050405090304" pitchFamily="18" charset="0"/>
                </a:endParaRPr>
              </a:p>
            </p:txBody>
          </p:sp>
          <p:cxnSp>
            <p:nvCxnSpPr>
              <p:cNvPr id="14" name="直接连接符 38">
                <a:extLst>
                  <a:ext uri="{FF2B5EF4-FFF2-40B4-BE49-F238E27FC236}">
                    <a16:creationId xmlns:a16="http://schemas.microsoft.com/office/drawing/2014/main" id="{7F7B2458-ACBE-43E3-B105-3C3CC6382A30}"/>
                  </a:ext>
                </a:extLst>
              </p:cNvPr>
              <p:cNvCxnSpPr>
                <a:cxnSpLocks noChangeShapeType="1"/>
              </p:cNvCxnSpPr>
              <p:nvPr>
                <p:custDataLst>
                  <p:tags r:id="rId9"/>
                </p:custDataLst>
              </p:nvPr>
            </p:nvCxnSpPr>
            <p:spPr bwMode="auto">
              <a:xfrm>
                <a:off x="8516376" y="3158898"/>
                <a:ext cx="1661391" cy="0"/>
              </a:xfrm>
              <a:prstGeom prst="line">
                <a:avLst/>
              </a:prstGeom>
              <a:noFill/>
              <a:ln w="6350" algn="ctr">
                <a:solidFill>
                  <a:schemeClr val="accent1"/>
                </a:solidFill>
                <a:miter lim="800000"/>
              </a:ln>
              <a:extLst>
                <a:ext uri="{909E8E84-426E-40DD-AFC4-6F175D3DCCD1}">
                  <a14:hiddenFill xmlns:a14="http://schemas.microsoft.com/office/drawing/2010/main">
                    <a:noFill/>
                  </a14:hiddenFill>
                </a:ext>
              </a:extLst>
            </p:spPr>
          </p:cxnSp>
        </p:grpSp>
        <p:sp>
          <p:nvSpPr>
            <p:cNvPr id="12" name="文本框 36">
              <a:extLst>
                <a:ext uri="{FF2B5EF4-FFF2-40B4-BE49-F238E27FC236}">
                  <a16:creationId xmlns:a16="http://schemas.microsoft.com/office/drawing/2014/main" id="{55979FDB-6DFA-4D0A-9D12-40FFEB0E9D3F}"/>
                </a:ext>
              </a:extLst>
            </p:cNvPr>
            <p:cNvSpPr txBox="1">
              <a:spLocks noChangeArrowheads="1"/>
            </p:cNvSpPr>
            <p:nvPr>
              <p:custDataLst>
                <p:tags r:id="rId7"/>
              </p:custDataLst>
            </p:nvPr>
          </p:nvSpPr>
          <p:spPr bwMode="auto">
            <a:xfrm>
              <a:off x="9014132" y="1949844"/>
              <a:ext cx="1183883" cy="29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9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C00000"/>
                  </a:solidFill>
                  <a:effectLst/>
                  <a:uLnTx/>
                  <a:uFillTx/>
                  <a:latin typeface="Times New Roman" panose="02020503050405090304" pitchFamily="18" charset="0"/>
                  <a:ea typeface="楷体" panose="02010609060101010101" pitchFamily="49" charset="-122"/>
                  <a:cs typeface="Times New Roman" panose="02020503050405090304" pitchFamily="18" charset="0"/>
                </a:rPr>
                <a:t>04-15</a:t>
              </a:r>
              <a:endParaRPr kumimoji="0" lang="zh-CN" altLang="en-US" sz="2800" b="0" i="0" u="none" strike="noStrike" kern="1200" cap="none" spc="0" normalizeH="0" baseline="0" noProof="0" dirty="0">
                <a:ln>
                  <a:noFill/>
                </a:ln>
                <a:solidFill>
                  <a:srgbClr val="C00000"/>
                </a:solidFill>
                <a:effectLst/>
                <a:uLnTx/>
                <a:uFillTx/>
                <a:latin typeface="Times New Roman" panose="02020503050405090304" pitchFamily="18" charset="0"/>
                <a:ea typeface="楷体" panose="02010609060101010101" pitchFamily="49" charset="-122"/>
                <a:cs typeface="Times New Roman" panose="02020503050405090304" pitchFamily="18" charset="0"/>
              </a:endParaRPr>
            </a:p>
          </p:txBody>
        </p:sp>
      </p:grpSp>
      <p:grpSp>
        <p:nvGrpSpPr>
          <p:cNvPr id="15" name="组合 14">
            <a:extLst>
              <a:ext uri="{FF2B5EF4-FFF2-40B4-BE49-F238E27FC236}">
                <a16:creationId xmlns:a16="http://schemas.microsoft.com/office/drawing/2014/main" id="{00ACDF6B-1BCC-4320-B82B-79DCC0C334C1}"/>
              </a:ext>
            </a:extLst>
          </p:cNvPr>
          <p:cNvGrpSpPr/>
          <p:nvPr/>
        </p:nvGrpSpPr>
        <p:grpSpPr>
          <a:xfrm>
            <a:off x="1732486" y="3598231"/>
            <a:ext cx="8485921" cy="536575"/>
            <a:chOff x="1732486" y="1850036"/>
            <a:chExt cx="8485921" cy="536575"/>
          </a:xfrm>
        </p:grpSpPr>
        <p:sp>
          <p:nvSpPr>
            <p:cNvPr id="16" name="矩形 15">
              <a:extLst>
                <a:ext uri="{FF2B5EF4-FFF2-40B4-BE49-F238E27FC236}">
                  <a16:creationId xmlns:a16="http://schemas.microsoft.com/office/drawing/2014/main" id="{32695716-B2AB-4185-8C42-0AC2D6CC40E9}"/>
                </a:ext>
              </a:extLst>
            </p:cNvPr>
            <p:cNvSpPr/>
            <p:nvPr/>
          </p:nvSpPr>
          <p:spPr>
            <a:xfrm>
              <a:off x="1732486" y="1850036"/>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03</a:t>
              </a:r>
              <a:endParaRPr lang="zh-CN" altLang="en-US" sz="2800" i="1" dirty="0">
                <a:latin typeface="Times New Roman" panose="02020603050405020304" pitchFamily="18" charset="0"/>
                <a:cs typeface="Times New Roman" panose="02020603050405020304" pitchFamily="18" charset="0"/>
              </a:endParaRPr>
            </a:p>
          </p:txBody>
        </p:sp>
        <p:grpSp>
          <p:nvGrpSpPr>
            <p:cNvPr id="17" name="组合 16">
              <a:extLst>
                <a:ext uri="{FF2B5EF4-FFF2-40B4-BE49-F238E27FC236}">
                  <a16:creationId xmlns:a16="http://schemas.microsoft.com/office/drawing/2014/main" id="{12905365-E20E-4FF7-9D40-5EB73A20BA7C}"/>
                </a:ext>
              </a:extLst>
            </p:cNvPr>
            <p:cNvGrpSpPr/>
            <p:nvPr/>
          </p:nvGrpSpPr>
          <p:grpSpPr>
            <a:xfrm>
              <a:off x="2585926" y="1850036"/>
              <a:ext cx="7632481" cy="536574"/>
              <a:chOff x="2545286" y="2690194"/>
              <a:chExt cx="7632481" cy="468704"/>
            </a:xfrm>
          </p:grpSpPr>
          <p:sp>
            <p:nvSpPr>
              <p:cNvPr id="19" name="文本框 37">
                <a:extLst>
                  <a:ext uri="{FF2B5EF4-FFF2-40B4-BE49-F238E27FC236}">
                    <a16:creationId xmlns:a16="http://schemas.microsoft.com/office/drawing/2014/main" id="{85F71321-05CE-4E82-90B2-E3DA75584410}"/>
                  </a:ext>
                </a:extLst>
              </p:cNvPr>
              <p:cNvSpPr txBox="1"/>
              <p:nvPr>
                <p:custDataLst>
                  <p:tags r:id="rId5"/>
                </p:custDataLst>
              </p:nvPr>
            </p:nvSpPr>
            <p:spPr>
              <a:xfrm>
                <a:off x="2545286" y="2690194"/>
                <a:ext cx="6320117" cy="468000"/>
              </a:xfrm>
              <a:custGeom>
                <a:avLst/>
                <a:gdLst>
                  <a:gd name="connsiteX0" fmla="*/ 0 w 2773194"/>
                  <a:gd name="connsiteY0" fmla="*/ 0 h 253350"/>
                  <a:gd name="connsiteX1" fmla="*/ 2508325 w 2773194"/>
                  <a:gd name="connsiteY1" fmla="*/ 0 h 253350"/>
                  <a:gd name="connsiteX2" fmla="*/ 2773194 w 2773194"/>
                  <a:gd name="connsiteY2" fmla="*/ 253350 h 253350"/>
                  <a:gd name="connsiteX3" fmla="*/ 0 w 2773194"/>
                  <a:gd name="connsiteY3" fmla="*/ 253350 h 253350"/>
                </a:gdLst>
                <a:ahLst/>
                <a:cxnLst>
                  <a:cxn ang="0">
                    <a:pos x="connsiteX0" y="connsiteY0"/>
                  </a:cxn>
                  <a:cxn ang="0">
                    <a:pos x="connsiteX1" y="connsiteY1"/>
                  </a:cxn>
                  <a:cxn ang="0">
                    <a:pos x="connsiteX2" y="connsiteY2"/>
                  </a:cxn>
                  <a:cxn ang="0">
                    <a:pos x="connsiteX3" y="connsiteY3"/>
                  </a:cxn>
                </a:cxnLst>
                <a:rect l="l" t="t" r="r" b="b"/>
                <a:pathLst>
                  <a:path w="2773194" h="253350">
                    <a:moveTo>
                      <a:pt x="0" y="0"/>
                    </a:moveTo>
                    <a:lnTo>
                      <a:pt x="2508325" y="0"/>
                    </a:lnTo>
                    <a:lnTo>
                      <a:pt x="2773194" y="253350"/>
                    </a:lnTo>
                    <a:lnTo>
                      <a:pt x="0" y="253350"/>
                    </a:lnTo>
                    <a:close/>
                  </a:path>
                </a:pathLst>
              </a:custGeom>
              <a:solidFill>
                <a:schemeClr val="accent1"/>
              </a:solidFill>
              <a:ln>
                <a:solidFill>
                  <a:schemeClr val="accent1"/>
                </a:solidFill>
              </a:ln>
            </p:spPr>
            <p:txBody>
              <a:bodyPr lIns="0" tIns="0" bIns="0" anchor="ctr">
                <a:noAutofit/>
              </a:bodyPr>
              <a:lstStyle/>
              <a:p>
                <a:pPr defTabSz="457200">
                  <a:defRPr/>
                </a:pPr>
                <a:r>
                  <a:rPr kumimoji="0" lang="zh-CN" altLang="en-US" sz="2800" b="1" i="0" u="none" strike="noStrike" kern="0" cap="none" spc="0" normalizeH="0" baseline="0" noProof="0" dirty="0">
                    <a:ln>
                      <a:noFill/>
                    </a:ln>
                    <a:solidFill>
                      <a:srgbClr val="FFFFFF"/>
                    </a:solidFill>
                    <a:effectLst/>
                    <a:uLnTx/>
                    <a:uFillTx/>
                    <a:latin typeface="Times New Roman" panose="02020503050405090304" pitchFamily="18" charset="0"/>
                    <a:ea typeface="楷体" panose="02010609060101010101" pitchFamily="49" charset="-122"/>
                    <a:cs typeface="Times New Roman" panose="02020503050405090304" pitchFamily="18" charset="0"/>
                  </a:rPr>
                  <a:t>增量训练方法</a:t>
                </a:r>
              </a:p>
            </p:txBody>
          </p:sp>
          <p:cxnSp>
            <p:nvCxnSpPr>
              <p:cNvPr id="20" name="直接连接符 38">
                <a:extLst>
                  <a:ext uri="{FF2B5EF4-FFF2-40B4-BE49-F238E27FC236}">
                    <a16:creationId xmlns:a16="http://schemas.microsoft.com/office/drawing/2014/main" id="{FE9FF704-6EC3-46D0-A833-F165FAAB98CB}"/>
                  </a:ext>
                </a:extLst>
              </p:cNvPr>
              <p:cNvCxnSpPr>
                <a:cxnSpLocks noChangeShapeType="1"/>
              </p:cNvCxnSpPr>
              <p:nvPr>
                <p:custDataLst>
                  <p:tags r:id="rId6"/>
                </p:custDataLst>
              </p:nvPr>
            </p:nvCxnSpPr>
            <p:spPr bwMode="auto">
              <a:xfrm>
                <a:off x="8516376" y="3158898"/>
                <a:ext cx="1661391" cy="0"/>
              </a:xfrm>
              <a:prstGeom prst="line">
                <a:avLst/>
              </a:prstGeom>
              <a:noFill/>
              <a:ln w="6350" algn="ctr">
                <a:solidFill>
                  <a:schemeClr val="accent1"/>
                </a:solidFill>
                <a:miter lim="800000"/>
              </a:ln>
              <a:extLst>
                <a:ext uri="{909E8E84-426E-40DD-AFC4-6F175D3DCCD1}">
                  <a14:hiddenFill xmlns:a14="http://schemas.microsoft.com/office/drawing/2010/main">
                    <a:noFill/>
                  </a14:hiddenFill>
                </a:ext>
              </a:extLst>
            </p:spPr>
          </p:cxnSp>
        </p:grpSp>
        <p:sp>
          <p:nvSpPr>
            <p:cNvPr id="18" name="文本框 36">
              <a:extLst>
                <a:ext uri="{FF2B5EF4-FFF2-40B4-BE49-F238E27FC236}">
                  <a16:creationId xmlns:a16="http://schemas.microsoft.com/office/drawing/2014/main" id="{D48DD481-F0C9-49C0-B6C0-F21FE55DA702}"/>
                </a:ext>
              </a:extLst>
            </p:cNvPr>
            <p:cNvSpPr txBox="1">
              <a:spLocks noChangeArrowheads="1"/>
            </p:cNvSpPr>
            <p:nvPr>
              <p:custDataLst>
                <p:tags r:id="rId4"/>
              </p:custDataLst>
            </p:nvPr>
          </p:nvSpPr>
          <p:spPr bwMode="auto">
            <a:xfrm>
              <a:off x="9014132" y="1949844"/>
              <a:ext cx="1183883" cy="29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9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C00000"/>
                  </a:solidFill>
                  <a:effectLst/>
                  <a:uLnTx/>
                  <a:uFillTx/>
                  <a:latin typeface="Times New Roman" panose="02020503050405090304" pitchFamily="18" charset="0"/>
                  <a:ea typeface="楷体" panose="02010609060101010101" pitchFamily="49" charset="-122"/>
                  <a:cs typeface="Times New Roman" panose="02020503050405090304" pitchFamily="18" charset="0"/>
                </a:rPr>
                <a:t>04-15</a:t>
              </a:r>
              <a:endParaRPr kumimoji="0" lang="zh-CN" altLang="en-US" sz="2800" b="0" i="0" u="none" strike="noStrike" kern="1200" cap="none" spc="0" normalizeH="0" baseline="0" noProof="0" dirty="0">
                <a:ln>
                  <a:noFill/>
                </a:ln>
                <a:solidFill>
                  <a:srgbClr val="C00000"/>
                </a:solidFill>
                <a:effectLst/>
                <a:uLnTx/>
                <a:uFillTx/>
                <a:latin typeface="Times New Roman" panose="02020503050405090304" pitchFamily="18" charset="0"/>
                <a:ea typeface="楷体" panose="02010609060101010101" pitchFamily="49" charset="-122"/>
                <a:cs typeface="Times New Roman" panose="02020503050405090304" pitchFamily="18" charset="0"/>
              </a:endParaRPr>
            </a:p>
          </p:txBody>
        </p:sp>
      </p:grpSp>
      <p:grpSp>
        <p:nvGrpSpPr>
          <p:cNvPr id="21" name="组合 20">
            <a:extLst>
              <a:ext uri="{FF2B5EF4-FFF2-40B4-BE49-F238E27FC236}">
                <a16:creationId xmlns:a16="http://schemas.microsoft.com/office/drawing/2014/main" id="{22F14185-9AD9-4435-9FFA-124BE2577194}"/>
              </a:ext>
            </a:extLst>
          </p:cNvPr>
          <p:cNvGrpSpPr/>
          <p:nvPr/>
        </p:nvGrpSpPr>
        <p:grpSpPr>
          <a:xfrm>
            <a:off x="1732486" y="4472197"/>
            <a:ext cx="8485921" cy="536575"/>
            <a:chOff x="1732486" y="1850036"/>
            <a:chExt cx="8485921" cy="536575"/>
          </a:xfrm>
        </p:grpSpPr>
        <p:sp>
          <p:nvSpPr>
            <p:cNvPr id="22" name="矩形 21">
              <a:extLst>
                <a:ext uri="{FF2B5EF4-FFF2-40B4-BE49-F238E27FC236}">
                  <a16:creationId xmlns:a16="http://schemas.microsoft.com/office/drawing/2014/main" id="{E3CCDF9F-D39E-4C4A-AE7E-C644DE12EBCD}"/>
                </a:ext>
              </a:extLst>
            </p:cNvPr>
            <p:cNvSpPr/>
            <p:nvPr/>
          </p:nvSpPr>
          <p:spPr>
            <a:xfrm>
              <a:off x="1732486" y="1850036"/>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04</a:t>
              </a:r>
              <a:endParaRPr lang="zh-CN" altLang="en-US" sz="2800" i="1" dirty="0">
                <a:latin typeface="Times New Roman" panose="02020603050405020304" pitchFamily="18" charset="0"/>
                <a:cs typeface="Times New Roman" panose="02020603050405020304" pitchFamily="18" charset="0"/>
              </a:endParaRPr>
            </a:p>
          </p:txBody>
        </p:sp>
        <p:grpSp>
          <p:nvGrpSpPr>
            <p:cNvPr id="23" name="组合 22">
              <a:extLst>
                <a:ext uri="{FF2B5EF4-FFF2-40B4-BE49-F238E27FC236}">
                  <a16:creationId xmlns:a16="http://schemas.microsoft.com/office/drawing/2014/main" id="{06926AE1-BC79-43D2-9AA9-29EC373A1A28}"/>
                </a:ext>
              </a:extLst>
            </p:cNvPr>
            <p:cNvGrpSpPr/>
            <p:nvPr/>
          </p:nvGrpSpPr>
          <p:grpSpPr>
            <a:xfrm>
              <a:off x="2585926" y="1850036"/>
              <a:ext cx="7632481" cy="536574"/>
              <a:chOff x="2545286" y="2690194"/>
              <a:chExt cx="7632481" cy="468704"/>
            </a:xfrm>
          </p:grpSpPr>
          <p:sp>
            <p:nvSpPr>
              <p:cNvPr id="25" name="文本框 37">
                <a:extLst>
                  <a:ext uri="{FF2B5EF4-FFF2-40B4-BE49-F238E27FC236}">
                    <a16:creationId xmlns:a16="http://schemas.microsoft.com/office/drawing/2014/main" id="{53C07773-66D3-4100-9478-00E3C470E263}"/>
                  </a:ext>
                </a:extLst>
              </p:cNvPr>
              <p:cNvSpPr txBox="1"/>
              <p:nvPr>
                <p:custDataLst>
                  <p:tags r:id="rId2"/>
                </p:custDataLst>
              </p:nvPr>
            </p:nvSpPr>
            <p:spPr>
              <a:xfrm>
                <a:off x="2545286" y="2690194"/>
                <a:ext cx="6320117" cy="468000"/>
              </a:xfrm>
              <a:custGeom>
                <a:avLst/>
                <a:gdLst>
                  <a:gd name="connsiteX0" fmla="*/ 0 w 2773194"/>
                  <a:gd name="connsiteY0" fmla="*/ 0 h 253350"/>
                  <a:gd name="connsiteX1" fmla="*/ 2508325 w 2773194"/>
                  <a:gd name="connsiteY1" fmla="*/ 0 h 253350"/>
                  <a:gd name="connsiteX2" fmla="*/ 2773194 w 2773194"/>
                  <a:gd name="connsiteY2" fmla="*/ 253350 h 253350"/>
                  <a:gd name="connsiteX3" fmla="*/ 0 w 2773194"/>
                  <a:gd name="connsiteY3" fmla="*/ 253350 h 253350"/>
                </a:gdLst>
                <a:ahLst/>
                <a:cxnLst>
                  <a:cxn ang="0">
                    <a:pos x="connsiteX0" y="connsiteY0"/>
                  </a:cxn>
                  <a:cxn ang="0">
                    <a:pos x="connsiteX1" y="connsiteY1"/>
                  </a:cxn>
                  <a:cxn ang="0">
                    <a:pos x="connsiteX2" y="connsiteY2"/>
                  </a:cxn>
                  <a:cxn ang="0">
                    <a:pos x="connsiteX3" y="connsiteY3"/>
                  </a:cxn>
                </a:cxnLst>
                <a:rect l="l" t="t" r="r" b="b"/>
                <a:pathLst>
                  <a:path w="2773194" h="253350">
                    <a:moveTo>
                      <a:pt x="0" y="0"/>
                    </a:moveTo>
                    <a:lnTo>
                      <a:pt x="2508325" y="0"/>
                    </a:lnTo>
                    <a:lnTo>
                      <a:pt x="2773194" y="253350"/>
                    </a:lnTo>
                    <a:lnTo>
                      <a:pt x="0" y="253350"/>
                    </a:lnTo>
                    <a:close/>
                  </a:path>
                </a:pathLst>
              </a:custGeom>
              <a:solidFill>
                <a:schemeClr val="accent1"/>
              </a:solidFill>
              <a:ln>
                <a:solidFill>
                  <a:schemeClr val="accent1"/>
                </a:solidFill>
              </a:ln>
            </p:spPr>
            <p:txBody>
              <a:bodyPr lIns="0" tIns="0" bIns="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滚动训练方法</a:t>
                </a:r>
                <a:endParaRPr kumimoji="0" lang="zh-CN" altLang="en-US" sz="2800" b="1" i="0" u="none" strike="noStrike" kern="0" cap="none" spc="0" normalizeH="0" baseline="0" noProof="0" dirty="0">
                  <a:ln>
                    <a:noFill/>
                  </a:ln>
                  <a:solidFill>
                    <a:srgbClr val="FFFFFF"/>
                  </a:solidFill>
                  <a:effectLst/>
                  <a:uLnTx/>
                  <a:uFillTx/>
                  <a:latin typeface="Times New Roman" panose="02020503050405090304" pitchFamily="18" charset="0"/>
                  <a:ea typeface="楷体" panose="02010609060101010101" pitchFamily="49" charset="-122"/>
                  <a:cs typeface="Times New Roman" panose="02020503050405090304" pitchFamily="18" charset="0"/>
                </a:endParaRPr>
              </a:p>
            </p:txBody>
          </p:sp>
          <p:cxnSp>
            <p:nvCxnSpPr>
              <p:cNvPr id="26" name="直接连接符 38">
                <a:extLst>
                  <a:ext uri="{FF2B5EF4-FFF2-40B4-BE49-F238E27FC236}">
                    <a16:creationId xmlns:a16="http://schemas.microsoft.com/office/drawing/2014/main" id="{B0D23A55-4CCC-4235-9F77-AEEED53DC63C}"/>
                  </a:ext>
                </a:extLst>
              </p:cNvPr>
              <p:cNvCxnSpPr>
                <a:cxnSpLocks noChangeShapeType="1"/>
              </p:cNvCxnSpPr>
              <p:nvPr>
                <p:custDataLst>
                  <p:tags r:id="rId3"/>
                </p:custDataLst>
              </p:nvPr>
            </p:nvCxnSpPr>
            <p:spPr bwMode="auto">
              <a:xfrm>
                <a:off x="8516376" y="3158898"/>
                <a:ext cx="1661391" cy="0"/>
              </a:xfrm>
              <a:prstGeom prst="line">
                <a:avLst/>
              </a:prstGeom>
              <a:noFill/>
              <a:ln w="6350" algn="ctr">
                <a:solidFill>
                  <a:schemeClr val="accent1"/>
                </a:solidFill>
                <a:miter lim="800000"/>
              </a:ln>
              <a:extLst>
                <a:ext uri="{909E8E84-426E-40DD-AFC4-6F175D3DCCD1}">
                  <a14:hiddenFill xmlns:a14="http://schemas.microsoft.com/office/drawing/2010/main">
                    <a:noFill/>
                  </a14:hiddenFill>
                </a:ext>
              </a:extLst>
            </p:spPr>
          </p:cxnSp>
        </p:grpSp>
        <p:sp>
          <p:nvSpPr>
            <p:cNvPr id="24" name="文本框 36">
              <a:extLst>
                <a:ext uri="{FF2B5EF4-FFF2-40B4-BE49-F238E27FC236}">
                  <a16:creationId xmlns:a16="http://schemas.microsoft.com/office/drawing/2014/main" id="{BA92EC83-5892-47A1-9DE6-4AA5D18FBEBE}"/>
                </a:ext>
              </a:extLst>
            </p:cNvPr>
            <p:cNvSpPr txBox="1">
              <a:spLocks noChangeArrowheads="1"/>
            </p:cNvSpPr>
            <p:nvPr>
              <p:custDataLst>
                <p:tags r:id="rId1"/>
              </p:custDataLst>
            </p:nvPr>
          </p:nvSpPr>
          <p:spPr bwMode="auto">
            <a:xfrm>
              <a:off x="9014132" y="1949844"/>
              <a:ext cx="1183883" cy="29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9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9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90204" pitchFamily="34" charset="0"/>
                <a:buChar char="•"/>
                <a:defRPr sz="1300">
                  <a:solidFill>
                    <a:schemeClr val="tx1"/>
                  </a:solidFill>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C00000"/>
                  </a:solidFill>
                  <a:effectLst/>
                  <a:uLnTx/>
                  <a:uFillTx/>
                  <a:latin typeface="Times New Roman" panose="02020503050405090304" pitchFamily="18" charset="0"/>
                  <a:ea typeface="楷体" panose="02010609060101010101" pitchFamily="49" charset="-122"/>
                  <a:cs typeface="Times New Roman" panose="02020503050405090304" pitchFamily="18" charset="0"/>
                </a:rPr>
                <a:t>04-15</a:t>
              </a:r>
              <a:endParaRPr kumimoji="0" lang="zh-CN" altLang="en-US" sz="2800" b="0" i="0" u="none" strike="noStrike" kern="1200" cap="none" spc="0" normalizeH="0" baseline="0" noProof="0" dirty="0">
                <a:ln>
                  <a:noFill/>
                </a:ln>
                <a:solidFill>
                  <a:srgbClr val="C00000"/>
                </a:solidFill>
                <a:effectLst/>
                <a:uLnTx/>
                <a:uFillTx/>
                <a:latin typeface="Times New Roman" panose="02020503050405090304" pitchFamily="18" charset="0"/>
                <a:ea typeface="楷体" panose="02010609060101010101" pitchFamily="49" charset="-122"/>
                <a:cs typeface="Times New Roman" panose="02020503050405090304" pitchFamily="18" charset="0"/>
              </a:endParaRPr>
            </a:p>
          </p:txBody>
        </p:sp>
      </p:grpSp>
    </p:spTree>
    <p:extLst>
      <p:ext uri="{BB962C8B-B14F-4D97-AF65-F5344CB8AC3E}">
        <p14:creationId xmlns:p14="http://schemas.microsoft.com/office/powerpoint/2010/main" val="1370435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5C5C58-3ACD-4351-8943-F8B86A95E3B2}"/>
              </a:ext>
            </a:extLst>
          </p:cNvPr>
          <p:cNvSpPr>
            <a:spLocks noGrp="1"/>
          </p:cNvSpPr>
          <p:nvPr>
            <p:ph type="body" sz="quarter" idx="13"/>
          </p:nvPr>
        </p:nvSpPr>
        <p:spPr>
          <a:xfrm>
            <a:off x="509587" y="404813"/>
            <a:ext cx="3799765" cy="490537"/>
          </a:xfrm>
        </p:spPr>
        <p:txBody>
          <a:bodyPr/>
          <a:lstStyle/>
          <a:p>
            <a:r>
              <a:rPr lang="en-US" altLang="zh-CN" i="1" dirty="0"/>
              <a:t>1.</a:t>
            </a:r>
            <a:r>
              <a:rPr lang="zh-CN" altLang="en-US" i="1" dirty="0"/>
              <a:t>基础模型</a:t>
            </a:r>
          </a:p>
        </p:txBody>
      </p:sp>
      <p:grpSp>
        <p:nvGrpSpPr>
          <p:cNvPr id="33" name="组合 32">
            <a:extLst>
              <a:ext uri="{FF2B5EF4-FFF2-40B4-BE49-F238E27FC236}">
                <a16:creationId xmlns:a16="http://schemas.microsoft.com/office/drawing/2014/main" id="{4C7603E8-A115-49DA-B619-EE86EA4D60EE}"/>
              </a:ext>
            </a:extLst>
          </p:cNvPr>
          <p:cNvGrpSpPr/>
          <p:nvPr/>
        </p:nvGrpSpPr>
        <p:grpSpPr>
          <a:xfrm>
            <a:off x="2189686" y="1869952"/>
            <a:ext cx="6598714" cy="536575"/>
            <a:chOff x="2037286" y="1849632"/>
            <a:chExt cx="6598714" cy="536575"/>
          </a:xfrm>
        </p:grpSpPr>
        <p:sp>
          <p:nvSpPr>
            <p:cNvPr id="4" name="矩形 3">
              <a:extLst>
                <a:ext uri="{FF2B5EF4-FFF2-40B4-BE49-F238E27FC236}">
                  <a16:creationId xmlns:a16="http://schemas.microsoft.com/office/drawing/2014/main" id="{0E28B5A6-DA98-4585-9964-46B91E652ED0}"/>
                </a:ext>
              </a:extLst>
            </p:cNvPr>
            <p:cNvSpPr/>
            <p:nvPr/>
          </p:nvSpPr>
          <p:spPr>
            <a:xfrm>
              <a:off x="2037286" y="1849632"/>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1.1</a:t>
              </a:r>
              <a:endParaRPr lang="zh-CN" altLang="en-US" sz="2800" i="1"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15D5B340-AD82-492C-A67E-F9214093451D}"/>
                </a:ext>
              </a:extLst>
            </p:cNvPr>
            <p:cNvSpPr/>
            <p:nvPr/>
          </p:nvSpPr>
          <p:spPr>
            <a:xfrm>
              <a:off x="2890726" y="1849632"/>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数据集加载</a:t>
              </a:r>
            </a:p>
          </p:txBody>
        </p:sp>
      </p:grpSp>
      <p:grpSp>
        <p:nvGrpSpPr>
          <p:cNvPr id="34" name="组合 33">
            <a:extLst>
              <a:ext uri="{FF2B5EF4-FFF2-40B4-BE49-F238E27FC236}">
                <a16:creationId xmlns:a16="http://schemas.microsoft.com/office/drawing/2014/main" id="{908AB2D4-20C7-420D-9935-45C03AF9C5FC}"/>
              </a:ext>
            </a:extLst>
          </p:cNvPr>
          <p:cNvGrpSpPr/>
          <p:nvPr/>
        </p:nvGrpSpPr>
        <p:grpSpPr>
          <a:xfrm>
            <a:off x="2189686" y="2750379"/>
            <a:ext cx="6598714" cy="536575"/>
            <a:chOff x="2037286" y="2730059"/>
            <a:chExt cx="6598714" cy="536575"/>
          </a:xfrm>
        </p:grpSpPr>
        <p:sp>
          <p:nvSpPr>
            <p:cNvPr id="10" name="矩形 9">
              <a:extLst>
                <a:ext uri="{FF2B5EF4-FFF2-40B4-BE49-F238E27FC236}">
                  <a16:creationId xmlns:a16="http://schemas.microsoft.com/office/drawing/2014/main" id="{CED7DF58-16F0-46CF-B60A-C2342A27E530}"/>
                </a:ext>
              </a:extLst>
            </p:cNvPr>
            <p:cNvSpPr/>
            <p:nvPr/>
          </p:nvSpPr>
          <p:spPr>
            <a:xfrm>
              <a:off x="2037286" y="2730059"/>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1.2</a:t>
              </a:r>
              <a:endParaRPr lang="zh-CN" altLang="en-US" sz="2800" i="1"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00DA8657-8299-4362-8C4A-C0FA91153BEF}"/>
                </a:ext>
              </a:extLst>
            </p:cNvPr>
            <p:cNvSpPr/>
            <p:nvPr/>
          </p:nvSpPr>
          <p:spPr>
            <a:xfrm>
              <a:off x="2890726" y="2730866"/>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模型调参</a:t>
              </a:r>
            </a:p>
          </p:txBody>
        </p:sp>
      </p:grpSp>
      <p:grpSp>
        <p:nvGrpSpPr>
          <p:cNvPr id="35" name="组合 34">
            <a:extLst>
              <a:ext uri="{FF2B5EF4-FFF2-40B4-BE49-F238E27FC236}">
                <a16:creationId xmlns:a16="http://schemas.microsoft.com/office/drawing/2014/main" id="{6CF2AD3F-F158-4FF5-8D98-B5DE1A16B6D3}"/>
              </a:ext>
            </a:extLst>
          </p:cNvPr>
          <p:cNvGrpSpPr/>
          <p:nvPr/>
        </p:nvGrpSpPr>
        <p:grpSpPr>
          <a:xfrm>
            <a:off x="2189686" y="3618147"/>
            <a:ext cx="6598714" cy="536575"/>
            <a:chOff x="2037286" y="3597827"/>
            <a:chExt cx="6598714" cy="536575"/>
          </a:xfrm>
        </p:grpSpPr>
        <p:sp>
          <p:nvSpPr>
            <p:cNvPr id="16" name="矩形 15">
              <a:extLst>
                <a:ext uri="{FF2B5EF4-FFF2-40B4-BE49-F238E27FC236}">
                  <a16:creationId xmlns:a16="http://schemas.microsoft.com/office/drawing/2014/main" id="{63E13BE3-F957-44B3-A8B4-2692CE7E64BF}"/>
                </a:ext>
              </a:extLst>
            </p:cNvPr>
            <p:cNvSpPr/>
            <p:nvPr/>
          </p:nvSpPr>
          <p:spPr>
            <a:xfrm>
              <a:off x="2037286" y="3597827"/>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1.3</a:t>
              </a:r>
              <a:endParaRPr lang="zh-CN" altLang="en-US" sz="2800" i="1"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81DDD20E-A8AF-468C-A953-712062F28626}"/>
                </a:ext>
              </a:extLst>
            </p:cNvPr>
            <p:cNvSpPr/>
            <p:nvPr/>
          </p:nvSpPr>
          <p:spPr>
            <a:xfrm>
              <a:off x="2890726" y="3598634"/>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模型训练</a:t>
              </a:r>
            </a:p>
          </p:txBody>
        </p:sp>
      </p:grpSp>
      <p:grpSp>
        <p:nvGrpSpPr>
          <p:cNvPr id="36" name="组合 35">
            <a:extLst>
              <a:ext uri="{FF2B5EF4-FFF2-40B4-BE49-F238E27FC236}">
                <a16:creationId xmlns:a16="http://schemas.microsoft.com/office/drawing/2014/main" id="{4396D748-920F-4CED-B164-5F6A7C873B43}"/>
              </a:ext>
            </a:extLst>
          </p:cNvPr>
          <p:cNvGrpSpPr/>
          <p:nvPr/>
        </p:nvGrpSpPr>
        <p:grpSpPr>
          <a:xfrm>
            <a:off x="2189686" y="4492113"/>
            <a:ext cx="6598714" cy="536575"/>
            <a:chOff x="2037286" y="4471793"/>
            <a:chExt cx="6598714" cy="536575"/>
          </a:xfrm>
        </p:grpSpPr>
        <p:sp>
          <p:nvSpPr>
            <p:cNvPr id="22" name="矩形 21">
              <a:extLst>
                <a:ext uri="{FF2B5EF4-FFF2-40B4-BE49-F238E27FC236}">
                  <a16:creationId xmlns:a16="http://schemas.microsoft.com/office/drawing/2014/main" id="{B948659D-1F68-4E8D-AA89-E60DF64B533C}"/>
                </a:ext>
              </a:extLst>
            </p:cNvPr>
            <p:cNvSpPr/>
            <p:nvPr/>
          </p:nvSpPr>
          <p:spPr>
            <a:xfrm>
              <a:off x="2037286" y="4471793"/>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1.4</a:t>
              </a:r>
              <a:endParaRPr lang="zh-CN" altLang="en-US" sz="2800" i="1"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261F1CA-6CCE-469D-B12F-9585A2721A4C}"/>
                </a:ext>
              </a:extLst>
            </p:cNvPr>
            <p:cNvSpPr/>
            <p:nvPr/>
          </p:nvSpPr>
          <p:spPr>
            <a:xfrm>
              <a:off x="2890726" y="4472600"/>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预测与评估</a:t>
              </a:r>
            </a:p>
          </p:txBody>
        </p:sp>
      </p:grpSp>
    </p:spTree>
    <p:extLst>
      <p:ext uri="{BB962C8B-B14F-4D97-AF65-F5344CB8AC3E}">
        <p14:creationId xmlns:p14="http://schemas.microsoft.com/office/powerpoint/2010/main" val="105563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08A6A-1A51-828B-6FA6-7D387C1C69DC}"/>
            </a:ext>
          </a:extLst>
        </p:cNvPr>
        <p:cNvGrpSpPr/>
        <p:nvPr/>
      </p:nvGrpSpPr>
      <p:grpSpPr>
        <a:xfrm>
          <a:off x="0" y="0"/>
          <a:ext cx="0" cy="0"/>
          <a:chOff x="0" y="0"/>
          <a:chExt cx="0" cy="0"/>
        </a:xfrm>
      </p:grpSpPr>
      <p:grpSp>
        <p:nvGrpSpPr>
          <p:cNvPr id="34" name="组合 33">
            <a:extLst>
              <a:ext uri="{FF2B5EF4-FFF2-40B4-BE49-F238E27FC236}">
                <a16:creationId xmlns:a16="http://schemas.microsoft.com/office/drawing/2014/main" id="{FB9D859D-3FFE-45D7-56B6-775A88E902C6}"/>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35BAB53D-EC7D-84A6-F1DB-37E39ECE9C21}"/>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68122522-9292-725B-EC06-172A85C6F8F3}"/>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F5D769B8-2F84-13A7-D866-244BC3B4BC3A}"/>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8F11023-E4CF-3019-6BF5-24D7309A619E}"/>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3171425-845D-AAC2-B462-0A7E90FF2F2B}"/>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A8CF723B-F888-A275-FA8E-6903071B54CA}"/>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05D1CC72-B37D-D71B-DDCF-B78A9149EB5F}"/>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511DD9EF-8341-6B30-4157-0FA406D6D2C7}"/>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4029FE4D-B820-F771-C0A9-26319DAB8AF7}"/>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110135F6-7BE6-0FC7-2437-00F97C1FA3B5}"/>
                </a:ext>
              </a:extLst>
            </p:cNvPr>
            <p:cNvSpPr/>
            <p:nvPr/>
          </p:nvSpPr>
          <p:spPr>
            <a:xfrm>
              <a:off x="479557" y="2087186"/>
              <a:ext cx="1087705" cy="562136"/>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85008017-4566-3650-4EC1-C046289C98B8}"/>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chemeClr val="bg1"/>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D223EDCF-D6BF-B423-1B0D-CB5E03132C0B}"/>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5E7083"/>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FD421915-537D-F2ED-03F3-14E530BBE6CD}"/>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002D6897-1FD7-2224-9B47-998E24DB008A}"/>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grpSp>
        <p:nvGrpSpPr>
          <p:cNvPr id="35" name="组合 34">
            <a:extLst>
              <a:ext uri="{FF2B5EF4-FFF2-40B4-BE49-F238E27FC236}">
                <a16:creationId xmlns:a16="http://schemas.microsoft.com/office/drawing/2014/main" id="{5D9A8F21-D287-0E3E-8576-49ED868906E1}"/>
              </a:ext>
            </a:extLst>
          </p:cNvPr>
          <p:cNvGrpSpPr/>
          <p:nvPr/>
        </p:nvGrpSpPr>
        <p:grpSpPr>
          <a:xfrm>
            <a:off x="1777492" y="1536041"/>
            <a:ext cx="2191225" cy="4784423"/>
            <a:chOff x="1777492" y="1536041"/>
            <a:chExt cx="2191225" cy="4784423"/>
          </a:xfrm>
        </p:grpSpPr>
        <p:sp>
          <p:nvSpPr>
            <p:cNvPr id="36" name="矩形: 圆角 35">
              <a:extLst>
                <a:ext uri="{FF2B5EF4-FFF2-40B4-BE49-F238E27FC236}">
                  <a16:creationId xmlns:a16="http://schemas.microsoft.com/office/drawing/2014/main" id="{524ABD77-7A9B-0F44-BEBD-1D31535C4599}"/>
                </a:ext>
              </a:extLst>
            </p:cNvPr>
            <p:cNvSpPr/>
            <p:nvPr/>
          </p:nvSpPr>
          <p:spPr>
            <a:xfrm>
              <a:off x="1777492" y="1536041"/>
              <a:ext cx="2191225" cy="4377671"/>
            </a:xfrm>
            <a:prstGeom prst="roundRect">
              <a:avLst/>
            </a:prstGeom>
            <a:noFill/>
            <a:ln w="12700" cap="flat" cmpd="sng" algn="ctr">
              <a:solidFill>
                <a:srgbClr val="4472C4"/>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矩形: 圆角 36">
              <a:extLst>
                <a:ext uri="{FF2B5EF4-FFF2-40B4-BE49-F238E27FC236}">
                  <a16:creationId xmlns:a16="http://schemas.microsoft.com/office/drawing/2014/main" id="{2BA7CD98-6870-C7B0-EBE7-AE20E1431A2B}"/>
                </a:ext>
              </a:extLst>
            </p:cNvPr>
            <p:cNvSpPr/>
            <p:nvPr/>
          </p:nvSpPr>
          <p:spPr>
            <a:xfrm>
              <a:off x="2285932" y="1656901"/>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任务定义</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9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超额短期收益预测</a:t>
              </a:r>
              <a:endParaRPr kumimoji="0" lang="zh-CN" altLang="en-US" sz="9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cxnSp>
          <p:nvCxnSpPr>
            <p:cNvPr id="38" name="直接箭头连接符 37">
              <a:extLst>
                <a:ext uri="{FF2B5EF4-FFF2-40B4-BE49-F238E27FC236}">
                  <a16:creationId xmlns:a16="http://schemas.microsoft.com/office/drawing/2014/main" id="{75988317-F15B-334F-3915-01A21483C12A}"/>
                </a:ext>
              </a:extLst>
            </p:cNvPr>
            <p:cNvCxnSpPr>
              <a:cxnSpLocks/>
              <a:stCxn id="37" idx="2"/>
            </p:cNvCxnSpPr>
            <p:nvPr/>
          </p:nvCxnSpPr>
          <p:spPr>
            <a:xfrm flipH="1">
              <a:off x="2873104" y="2225841"/>
              <a:ext cx="3" cy="203551"/>
            </a:xfrm>
            <a:prstGeom prst="straightConnector1">
              <a:avLst/>
            </a:prstGeom>
            <a:noFill/>
            <a:ln w="6350" cap="flat" cmpd="sng" algn="ctr">
              <a:solidFill>
                <a:sysClr val="windowText" lastClr="000000"/>
              </a:solidFill>
              <a:prstDash val="solid"/>
              <a:miter lim="800000"/>
              <a:tailEnd type="triangle"/>
            </a:ln>
            <a:effectLst/>
          </p:spPr>
        </p:cxnSp>
        <p:sp>
          <p:nvSpPr>
            <p:cNvPr id="39" name="矩形: 圆角 38">
              <a:extLst>
                <a:ext uri="{FF2B5EF4-FFF2-40B4-BE49-F238E27FC236}">
                  <a16:creationId xmlns:a16="http://schemas.microsoft.com/office/drawing/2014/main" id="{2CA1C269-E648-E036-090B-0C8B95D31486}"/>
                </a:ext>
              </a:extLst>
            </p:cNvPr>
            <p:cNvSpPr/>
            <p:nvPr/>
          </p:nvSpPr>
          <p:spPr>
            <a:xfrm>
              <a:off x="2288265" y="2438180"/>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竞价规则</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连续</a:t>
              </a:r>
              <a:r>
                <a:rPr kumimoji="0" lang="en-US" altLang="zh-CN" sz="11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11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集合</a:t>
              </a:r>
            </a:p>
          </p:txBody>
        </p:sp>
        <p:sp>
          <p:nvSpPr>
            <p:cNvPr id="40" name="双大括号 39">
              <a:extLst>
                <a:ext uri="{FF2B5EF4-FFF2-40B4-BE49-F238E27FC236}">
                  <a16:creationId xmlns:a16="http://schemas.microsoft.com/office/drawing/2014/main" id="{7A7E376C-EBCB-851B-D389-32821DE450B9}"/>
                </a:ext>
              </a:extLst>
            </p:cNvPr>
            <p:cNvSpPr/>
            <p:nvPr/>
          </p:nvSpPr>
          <p:spPr>
            <a:xfrm rot="5400000">
              <a:off x="1551934" y="3587472"/>
              <a:ext cx="2637884" cy="1477176"/>
            </a:xfrm>
            <a:prstGeom prst="bracePair">
              <a:avLst/>
            </a:prstGeom>
            <a:noFill/>
            <a:ln w="6350" cap="flat" cmpd="sng" algn="ctr">
              <a:solidFill>
                <a:sysClr val="windowText" lastClr="000000"/>
              </a:solidFill>
              <a:prstDash val="solid"/>
              <a:miter lim="800000"/>
            </a:ln>
            <a:effectLst/>
          </p:spPr>
          <p:txBody>
            <a:bodyPr vert="vert27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   </a:t>
              </a:r>
            </a:p>
          </p:txBody>
        </p:sp>
        <p:sp>
          <p:nvSpPr>
            <p:cNvPr id="41" name="文本框 40">
              <a:extLst>
                <a:ext uri="{FF2B5EF4-FFF2-40B4-BE49-F238E27FC236}">
                  <a16:creationId xmlns:a16="http://schemas.microsoft.com/office/drawing/2014/main" id="{559577A2-7B5E-7184-0EDC-F5BC27B24552}"/>
                </a:ext>
              </a:extLst>
            </p:cNvPr>
            <p:cNvSpPr txBox="1"/>
            <p:nvPr/>
          </p:nvSpPr>
          <p:spPr>
            <a:xfrm>
              <a:off x="2388355" y="5981910"/>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任务介绍</a:t>
              </a:r>
            </a:p>
          </p:txBody>
        </p:sp>
        <p:sp>
          <p:nvSpPr>
            <p:cNvPr id="42" name="矩形 41">
              <a:extLst>
                <a:ext uri="{FF2B5EF4-FFF2-40B4-BE49-F238E27FC236}">
                  <a16:creationId xmlns:a16="http://schemas.microsoft.com/office/drawing/2014/main" id="{0DB58B5F-A5F5-3B45-5970-D06F1D56A787}"/>
                </a:ext>
              </a:extLst>
            </p:cNvPr>
            <p:cNvSpPr/>
            <p:nvPr/>
          </p:nvSpPr>
          <p:spPr>
            <a:xfrm>
              <a:off x="2234340" y="3320126"/>
              <a:ext cx="1275759" cy="944852"/>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订单簿</a:t>
              </a:r>
              <a:endParaRPr kumimoji="0" lang="en-US" altLang="zh-CN"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latin typeface="仿宋" panose="02010609060101010101" pitchFamily="49" charset="-122"/>
                  <a:ea typeface="仿宋" panose="02010609060101010101" pitchFamily="49" charset="-122"/>
                </a:rPr>
                <a:t>连续竞价</a:t>
              </a:r>
              <a:endParaRPr lang="en-US" altLang="zh-CN" sz="1400" kern="0" dirty="0">
                <a:latin typeface="仿宋" panose="02010609060101010101" pitchFamily="49" charset="-122"/>
                <a:ea typeface="仿宋" panose="02010609060101010101" pitchFamily="49" charset="-122"/>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r>
                <a:rPr lang="zh-CN" altLang="en-US" sz="1400" kern="0" dirty="0">
                  <a:latin typeface="仿宋" panose="02010609060101010101" pitchFamily="49" charset="-122"/>
                  <a:ea typeface="仿宋" panose="02010609060101010101" pitchFamily="49" charset="-122"/>
                  <a:cs typeface="Times New Roman" panose="02020603050405020304" pitchFamily="18" charset="0"/>
                </a:rPr>
                <a:t>立即成交</a:t>
              </a:r>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endParaRPr kumimoji="0" lang="zh-CN" altLang="en-US"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cs typeface="Times New Roman" panose="02020603050405020304" pitchFamily="18" charset="0"/>
              </a:endParaRPr>
            </a:p>
          </p:txBody>
        </p:sp>
        <p:sp>
          <p:nvSpPr>
            <p:cNvPr id="43" name="矩形 42">
              <a:extLst>
                <a:ext uri="{FF2B5EF4-FFF2-40B4-BE49-F238E27FC236}">
                  <a16:creationId xmlns:a16="http://schemas.microsoft.com/office/drawing/2014/main" id="{A4DCACE5-0F4B-4C61-2D81-A7F1A8C2DD0D}"/>
                </a:ext>
              </a:extLst>
            </p:cNvPr>
            <p:cNvSpPr/>
            <p:nvPr/>
          </p:nvSpPr>
          <p:spPr>
            <a:xfrm>
              <a:off x="2253371" y="4429239"/>
              <a:ext cx="1275759" cy="89272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algn="ctr" defTabSz="457200"/>
              <a:r>
                <a:rPr kumimoji="0" lang="zh-CN" altLang="en-US"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拍卖簿</a:t>
              </a:r>
              <a:endParaRPr kumimoji="0" lang="en-US" altLang="zh-CN"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algn="ctr" defTabSz="457200"/>
              <a:r>
                <a:rPr lang="zh-CN" altLang="en-US" sz="1400" kern="0" dirty="0">
                  <a:latin typeface="仿宋" panose="02010609060101010101" pitchFamily="49" charset="-122"/>
                  <a:ea typeface="仿宋" panose="02010609060101010101" pitchFamily="49" charset="-122"/>
                </a:rPr>
                <a:t>集合竞价</a:t>
              </a:r>
              <a:endParaRPr lang="en-US" altLang="zh-CN" sz="1400" kern="0" dirty="0">
                <a:latin typeface="仿宋" panose="02010609060101010101" pitchFamily="49" charset="-122"/>
                <a:ea typeface="仿宋" panose="02010609060101010101" pitchFamily="49" charset="-122"/>
              </a:endParaRPr>
            </a:p>
            <a:p>
              <a:pPr algn="ctr" defTabSz="457200"/>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r>
                <a:rPr lang="zh-CN" altLang="en-US" sz="1400" kern="0" dirty="0">
                  <a:latin typeface="仿宋" panose="02010609060101010101" pitchFamily="49" charset="-122"/>
                  <a:ea typeface="仿宋" panose="02010609060101010101" pitchFamily="49" charset="-122"/>
                  <a:cs typeface="Times New Roman" panose="02020603050405020304" pitchFamily="18" charset="0"/>
                </a:rPr>
                <a:t>暂不成交</a:t>
              </a:r>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p>
          </p:txBody>
        </p:sp>
        <p:sp>
          <p:nvSpPr>
            <p:cNvPr id="44" name="矩形 43">
              <a:extLst>
                <a:ext uri="{FF2B5EF4-FFF2-40B4-BE49-F238E27FC236}">
                  <a16:creationId xmlns:a16="http://schemas.microsoft.com/office/drawing/2014/main" id="{0E48E8C5-4D4A-8292-D338-48E131533B1A}"/>
                </a:ext>
              </a:extLst>
            </p:cNvPr>
            <p:cNvSpPr/>
            <p:nvPr/>
          </p:nvSpPr>
          <p:spPr>
            <a:xfrm>
              <a:off x="2212974" y="3231751"/>
              <a:ext cx="1363048" cy="2167603"/>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aphicFrame>
        <p:nvGraphicFramePr>
          <p:cNvPr id="51" name="对象 50">
            <a:extLst>
              <a:ext uri="{FF2B5EF4-FFF2-40B4-BE49-F238E27FC236}">
                <a16:creationId xmlns:a16="http://schemas.microsoft.com/office/drawing/2014/main" id="{9A8CDD02-E55F-31A1-BC19-440868BEF74D}"/>
              </a:ext>
            </a:extLst>
          </p:cNvPr>
          <p:cNvGraphicFramePr>
            <a:graphicFrameLocks noChangeAspect="1"/>
          </p:cNvGraphicFramePr>
          <p:nvPr>
            <p:extLst>
              <p:ext uri="{D42A27DB-BD31-4B8C-83A1-F6EECF244321}">
                <p14:modId xmlns:p14="http://schemas.microsoft.com/office/powerpoint/2010/main" val="2181589260"/>
              </p:ext>
            </p:extLst>
          </p:nvPr>
        </p:nvGraphicFramePr>
        <p:xfrm>
          <a:off x="4342024" y="2225840"/>
          <a:ext cx="6169025" cy="676275"/>
        </p:xfrm>
        <a:graphic>
          <a:graphicData uri="http://schemas.openxmlformats.org/presentationml/2006/ole">
            <mc:AlternateContent xmlns:mc="http://schemas.openxmlformats.org/markup-compatibility/2006">
              <mc:Choice xmlns:v="urn:schemas-microsoft-com:vml" Requires="v">
                <p:oleObj name="AxMath" r:id="rId2" imgW="3084120" imgH="338760" progId="Equation.AxMath">
                  <p:embed/>
                </p:oleObj>
              </mc:Choice>
              <mc:Fallback>
                <p:oleObj name="AxMath" r:id="rId2" imgW="3084120" imgH="338760" progId="Equation.AxMath">
                  <p:embed/>
                  <p:pic>
                    <p:nvPicPr>
                      <p:cNvPr id="0" name=""/>
                      <p:cNvPicPr/>
                      <p:nvPr/>
                    </p:nvPicPr>
                    <p:blipFill>
                      <a:blip r:embed="rId3"/>
                      <a:stretch>
                        <a:fillRect/>
                      </a:stretch>
                    </p:blipFill>
                    <p:spPr>
                      <a:xfrm>
                        <a:off x="4342024" y="2225840"/>
                        <a:ext cx="6169025" cy="676275"/>
                      </a:xfrm>
                      <a:prstGeom prst="rect">
                        <a:avLst/>
                      </a:prstGeom>
                    </p:spPr>
                  </p:pic>
                </p:oleObj>
              </mc:Fallback>
            </mc:AlternateContent>
          </a:graphicData>
        </a:graphic>
      </p:graphicFrame>
      <p:sp>
        <p:nvSpPr>
          <p:cNvPr id="52" name="文本框 51">
            <a:extLst>
              <a:ext uri="{FF2B5EF4-FFF2-40B4-BE49-F238E27FC236}">
                <a16:creationId xmlns:a16="http://schemas.microsoft.com/office/drawing/2014/main" id="{A6BBAA2D-4A03-380E-1B1C-929BAAB9350C}"/>
              </a:ext>
            </a:extLst>
          </p:cNvPr>
          <p:cNvSpPr txBox="1"/>
          <p:nvPr/>
        </p:nvSpPr>
        <p:spPr>
          <a:xfrm>
            <a:off x="4238726" y="3589349"/>
            <a:ext cx="6045245" cy="1286250"/>
          </a:xfrm>
          <a:prstGeom prst="rect">
            <a:avLst/>
          </a:prstGeom>
          <a:noFill/>
        </p:spPr>
        <p:txBody>
          <a:bodyPr wrap="none" rtlCol="0">
            <a:spAutoFit/>
          </a:bodyPr>
          <a:lstStyle/>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StockWAP</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t+60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60s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后的股票均价</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IndexWAP</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t+60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60s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后的指数均价</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值得注意的是，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Index</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是未知的，且未给出每个</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stock</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的权重</a:t>
            </a:r>
          </a:p>
        </p:txBody>
      </p:sp>
      <p:sp>
        <p:nvSpPr>
          <p:cNvPr id="7" name="文本占位符 2">
            <a:extLst>
              <a:ext uri="{FF2B5EF4-FFF2-40B4-BE49-F238E27FC236}">
                <a16:creationId xmlns:a16="http://schemas.microsoft.com/office/drawing/2014/main" id="{7D2CA008-5C90-6452-4794-16361CC449BA}"/>
              </a:ext>
            </a:extLst>
          </p:cNvPr>
          <p:cNvSpPr txBox="1">
            <a:spLocks/>
          </p:cNvSpPr>
          <p:nvPr/>
        </p:nvSpPr>
        <p:spPr>
          <a:xfrm>
            <a:off x="1550784" y="6465589"/>
            <a:ext cx="9790316"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资料来源：</a:t>
            </a:r>
            <a:r>
              <a:rPr kumimoji="0" lang="en-US" altLang="zh-CN" sz="14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Optiver</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2023 Trading at Close</a:t>
            </a:r>
            <a:r>
              <a:rPr lang="zh-CN" altLang="en-US" dirty="0">
                <a:solidFill>
                  <a:sysClr val="windowText" lastClr="000000"/>
                </a:solidFill>
              </a:rPr>
              <a:t> </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hlinkClick r:id="rId4"/>
              </a:rPr>
              <a:t>https://www.kaggle.com/competitions/optiver-trading-at-the-close/overview</a:t>
            </a:r>
            <a:endPar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文本占位符 1">
            <a:extLst>
              <a:ext uri="{FF2B5EF4-FFF2-40B4-BE49-F238E27FC236}">
                <a16:creationId xmlns:a16="http://schemas.microsoft.com/office/drawing/2014/main" id="{9393CA88-8AB1-2E56-6251-C3E247F747E5}"/>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任务介绍</a:t>
            </a:r>
          </a:p>
        </p:txBody>
      </p:sp>
    </p:spTree>
    <p:extLst>
      <p:ext uri="{BB962C8B-B14F-4D97-AF65-F5344CB8AC3E}">
        <p14:creationId xmlns:p14="http://schemas.microsoft.com/office/powerpoint/2010/main" val="3590817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6A0717-7142-440A-B9AC-186EDA3961E1}"/>
              </a:ext>
            </a:extLst>
          </p:cNvPr>
          <p:cNvSpPr>
            <a:spLocks noGrp="1"/>
          </p:cNvSpPr>
          <p:nvPr>
            <p:ph type="body" sz="quarter" idx="13"/>
          </p:nvPr>
        </p:nvSpPr>
        <p:spPr>
          <a:xfrm>
            <a:off x="509586" y="404813"/>
            <a:ext cx="5132457" cy="490537"/>
          </a:xfrm>
        </p:spPr>
        <p:txBody>
          <a:bodyPr/>
          <a:lstStyle/>
          <a:p>
            <a:r>
              <a:rPr lang="en-US" altLang="zh-CN" dirty="0"/>
              <a:t>1.1 </a:t>
            </a:r>
            <a:r>
              <a:rPr lang="zh-CN" altLang="en-US" dirty="0"/>
              <a:t>基础模型</a:t>
            </a:r>
            <a:r>
              <a:rPr lang="en-US" altLang="zh-CN" dirty="0"/>
              <a:t>— </a:t>
            </a:r>
            <a:r>
              <a:rPr lang="zh-CN" altLang="en-US" dirty="0"/>
              <a:t>数据集加载</a:t>
            </a:r>
          </a:p>
        </p:txBody>
      </p:sp>
      <p:sp>
        <p:nvSpPr>
          <p:cNvPr id="4" name="文本框 3">
            <a:extLst>
              <a:ext uri="{FF2B5EF4-FFF2-40B4-BE49-F238E27FC236}">
                <a16:creationId xmlns:a16="http://schemas.microsoft.com/office/drawing/2014/main" id="{98398A3D-7D4C-1846-0C04-78B2FF85DDC4}"/>
              </a:ext>
            </a:extLst>
          </p:cNvPr>
          <p:cNvSpPr txBox="1"/>
          <p:nvPr/>
        </p:nvSpPr>
        <p:spPr>
          <a:xfrm>
            <a:off x="509586" y="1121187"/>
            <a:ext cx="10813773" cy="1689373"/>
          </a:xfrm>
          <a:prstGeom prst="rect">
            <a:avLst/>
          </a:prstGeom>
          <a:noFill/>
        </p:spPr>
        <p:txBody>
          <a:bodyPr wrap="square" rtlCol="0">
            <a:spAutoFit/>
          </a:bodyPr>
          <a:lstStyle/>
          <a:p>
            <a:pPr>
              <a:lnSpc>
                <a:spcPct val="150000"/>
              </a:lnSpc>
            </a:pP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读取</a:t>
            </a:r>
            <a:r>
              <a:rPr lang="en-US" altLang="zh-CN" dirty="0">
                <a:latin typeface="楷体" panose="02010609060101010101" pitchFamily="49" charset="-122"/>
                <a:ea typeface="楷体" panose="02010609060101010101" pitchFamily="49" charset="-122"/>
              </a:rPr>
              <a:t>”</a:t>
            </a:r>
            <a:r>
              <a:rPr lang="en-US" altLang="zh-CN" b="0" dirty="0" err="1">
                <a:effectLst/>
                <a:latin typeface="楷体" panose="02010609060101010101" pitchFamily="49" charset="-122"/>
                <a:ea typeface="楷体" panose="02010609060101010101" pitchFamily="49" charset="-122"/>
              </a:rPr>
              <a:t>data_for_model_new.parquet</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中的数据。</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target</a:t>
            </a:r>
            <a:r>
              <a:rPr lang="zh-CN" altLang="en-US" dirty="0">
                <a:latin typeface="楷体" panose="02010609060101010101" pitchFamily="49" charset="-122"/>
                <a:ea typeface="楷体" panose="02010609060101010101" pitchFamily="49" charset="-122"/>
              </a:rPr>
              <a:t>”列有</a:t>
            </a:r>
            <a:r>
              <a:rPr lang="en-US" altLang="zh-CN" dirty="0">
                <a:latin typeface="楷体" panose="02010609060101010101" pitchFamily="49" charset="-122"/>
                <a:ea typeface="楷体" panose="02010609060101010101" pitchFamily="49" charset="-122"/>
              </a:rPr>
              <a:t>88</a:t>
            </a:r>
            <a:r>
              <a:rPr lang="zh-CN" altLang="en-US" dirty="0">
                <a:latin typeface="楷体" panose="02010609060101010101" pitchFamily="49" charset="-122"/>
                <a:ea typeface="楷体" panose="02010609060101010101" pitchFamily="49" charset="-122"/>
              </a:rPr>
              <a:t>行缺失，数量较少，直接删除。删除无关列‘</a:t>
            </a:r>
            <a:r>
              <a:rPr lang="en-US" altLang="zh-CN" dirty="0" err="1">
                <a:latin typeface="楷体" panose="02010609060101010101" pitchFamily="49" charset="-122"/>
                <a:ea typeface="楷体" panose="02010609060101010101" pitchFamily="49" charset="-122"/>
              </a:rPr>
              <a:t>row_id</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,’index’</a:t>
            </a:r>
            <a:r>
              <a:rPr lang="zh-CN" altLang="en-US" dirty="0">
                <a:latin typeface="楷体" panose="02010609060101010101" pitchFamily="49" charset="-122"/>
                <a:ea typeface="楷体" panose="02010609060101010101" pitchFamily="49" charset="-122"/>
              </a:rPr>
              <a:t>等。</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对因子值去极值。</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cs typeface="Times New Roman" panose="02020603050405020304" pitchFamily="18" charset="0"/>
              </a:rPr>
              <a:t>·</a:t>
            </a:r>
            <a:r>
              <a:rPr lang="zh-CN" altLang="en-US" dirty="0">
                <a:latin typeface="楷体" panose="02010609060101010101" pitchFamily="49" charset="-122"/>
                <a:ea typeface="楷体" panose="02010609060101010101" pitchFamily="49" charset="-122"/>
                <a:cs typeface="Times New Roman" panose="02020603050405020304" pitchFamily="18" charset="0"/>
              </a:rPr>
              <a:t>随机筛选出</a:t>
            </a:r>
            <a:r>
              <a:rPr lang="en-US" altLang="zh-CN" dirty="0">
                <a:latin typeface="楷体" panose="02010609060101010101" pitchFamily="49" charset="-122"/>
                <a:ea typeface="楷体" panose="02010609060101010101" pitchFamily="49" charset="-122"/>
                <a:cs typeface="Times New Roman" panose="02020603050405020304" pitchFamily="18" charset="0"/>
              </a:rPr>
              <a:t>10%</a:t>
            </a:r>
            <a:r>
              <a:rPr lang="zh-CN" altLang="en-US" dirty="0">
                <a:latin typeface="楷体" panose="02010609060101010101" pitchFamily="49" charset="-122"/>
                <a:ea typeface="楷体" panose="02010609060101010101" pitchFamily="49" charset="-122"/>
                <a:cs typeface="Times New Roman" panose="02020603050405020304" pitchFamily="18" charset="0"/>
              </a:rPr>
              <a:t>用作测试集，其余</a:t>
            </a:r>
            <a:r>
              <a:rPr lang="en-US" altLang="zh-CN" dirty="0">
                <a:latin typeface="楷体" panose="02010609060101010101" pitchFamily="49" charset="-122"/>
                <a:ea typeface="楷体" panose="02010609060101010101" pitchFamily="49" charset="-122"/>
                <a:cs typeface="Times New Roman" panose="02020603050405020304" pitchFamily="18" charset="0"/>
              </a:rPr>
              <a:t>90%</a:t>
            </a:r>
            <a:r>
              <a:rPr lang="zh-CN" altLang="en-US" dirty="0">
                <a:latin typeface="楷体" panose="02010609060101010101" pitchFamily="49" charset="-122"/>
                <a:ea typeface="楷体" panose="02010609060101010101" pitchFamily="49" charset="-122"/>
                <a:cs typeface="Times New Roman" panose="02020603050405020304" pitchFamily="18" charset="0"/>
              </a:rPr>
              <a:t>用作训练集。</a:t>
            </a:r>
            <a:endParaRPr lang="en-US" altLang="zh-CN"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794037D8-3549-7D13-C07A-04855CF234B5}"/>
              </a:ext>
            </a:extLst>
          </p:cNvPr>
          <p:cNvPicPr>
            <a:picLocks noChangeAspect="1"/>
          </p:cNvPicPr>
          <p:nvPr/>
        </p:nvPicPr>
        <p:blipFill>
          <a:blip r:embed="rId2"/>
          <a:stretch>
            <a:fillRect/>
          </a:stretch>
        </p:blipFill>
        <p:spPr>
          <a:xfrm>
            <a:off x="1741636" y="2977684"/>
            <a:ext cx="2591350" cy="1581264"/>
          </a:xfrm>
          <a:prstGeom prst="rect">
            <a:avLst/>
          </a:prstGeom>
        </p:spPr>
      </p:pic>
      <p:pic>
        <p:nvPicPr>
          <p:cNvPr id="7" name="图片 6">
            <a:extLst>
              <a:ext uri="{FF2B5EF4-FFF2-40B4-BE49-F238E27FC236}">
                <a16:creationId xmlns:a16="http://schemas.microsoft.com/office/drawing/2014/main" id="{B3653538-24AF-047C-C154-39CC577F7FBB}"/>
              </a:ext>
            </a:extLst>
          </p:cNvPr>
          <p:cNvPicPr>
            <a:picLocks noChangeAspect="1"/>
          </p:cNvPicPr>
          <p:nvPr/>
        </p:nvPicPr>
        <p:blipFill>
          <a:blip r:embed="rId3"/>
          <a:stretch>
            <a:fillRect/>
          </a:stretch>
        </p:blipFill>
        <p:spPr>
          <a:xfrm>
            <a:off x="1741635" y="4558948"/>
            <a:ext cx="2591351" cy="1597949"/>
          </a:xfrm>
          <a:prstGeom prst="rect">
            <a:avLst/>
          </a:prstGeom>
        </p:spPr>
      </p:pic>
      <p:pic>
        <p:nvPicPr>
          <p:cNvPr id="9" name="图片 8">
            <a:extLst>
              <a:ext uri="{FF2B5EF4-FFF2-40B4-BE49-F238E27FC236}">
                <a16:creationId xmlns:a16="http://schemas.microsoft.com/office/drawing/2014/main" id="{B711F364-CDE6-146B-8339-335222BF8917}"/>
              </a:ext>
            </a:extLst>
          </p:cNvPr>
          <p:cNvPicPr>
            <a:picLocks noChangeAspect="1"/>
          </p:cNvPicPr>
          <p:nvPr/>
        </p:nvPicPr>
        <p:blipFill>
          <a:blip r:embed="rId4"/>
          <a:stretch>
            <a:fillRect/>
          </a:stretch>
        </p:blipFill>
        <p:spPr>
          <a:xfrm>
            <a:off x="4800324" y="2972160"/>
            <a:ext cx="2591351" cy="1586788"/>
          </a:xfrm>
          <a:prstGeom prst="rect">
            <a:avLst/>
          </a:prstGeom>
        </p:spPr>
      </p:pic>
      <p:pic>
        <p:nvPicPr>
          <p:cNvPr id="11" name="图片 10">
            <a:extLst>
              <a:ext uri="{FF2B5EF4-FFF2-40B4-BE49-F238E27FC236}">
                <a16:creationId xmlns:a16="http://schemas.microsoft.com/office/drawing/2014/main" id="{31597408-3542-8ACA-826E-3096BCB9BC36}"/>
              </a:ext>
            </a:extLst>
          </p:cNvPr>
          <p:cNvPicPr>
            <a:picLocks noChangeAspect="1"/>
          </p:cNvPicPr>
          <p:nvPr/>
        </p:nvPicPr>
        <p:blipFill>
          <a:blip r:embed="rId5"/>
          <a:stretch>
            <a:fillRect/>
          </a:stretch>
        </p:blipFill>
        <p:spPr>
          <a:xfrm>
            <a:off x="4816339" y="4524190"/>
            <a:ext cx="2647718" cy="1632707"/>
          </a:xfrm>
          <a:prstGeom prst="rect">
            <a:avLst/>
          </a:prstGeom>
        </p:spPr>
      </p:pic>
      <p:sp>
        <p:nvSpPr>
          <p:cNvPr id="12" name="文本框 11">
            <a:extLst>
              <a:ext uri="{FF2B5EF4-FFF2-40B4-BE49-F238E27FC236}">
                <a16:creationId xmlns:a16="http://schemas.microsoft.com/office/drawing/2014/main" id="{EA691425-F46C-FA43-4216-0576E5B7EE79}"/>
              </a:ext>
            </a:extLst>
          </p:cNvPr>
          <p:cNvSpPr txBox="1"/>
          <p:nvPr/>
        </p:nvSpPr>
        <p:spPr>
          <a:xfrm>
            <a:off x="3792143" y="6064332"/>
            <a:ext cx="2303857"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去极值前后因子值箱线图</a:t>
            </a:r>
          </a:p>
        </p:txBody>
      </p:sp>
    </p:spTree>
    <p:extLst>
      <p:ext uri="{BB962C8B-B14F-4D97-AF65-F5344CB8AC3E}">
        <p14:creationId xmlns:p14="http://schemas.microsoft.com/office/powerpoint/2010/main" val="35070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9BDFB-6E27-45A9-C022-13C62A0F5498}"/>
            </a:ext>
          </a:extLst>
        </p:cNvPr>
        <p:cNvGrpSpPr/>
        <p:nvPr/>
      </p:nvGrpSpPr>
      <p:grpSpPr>
        <a:xfrm>
          <a:off x="0" y="0"/>
          <a:ext cx="0" cy="0"/>
          <a:chOff x="0" y="0"/>
          <a:chExt cx="0" cy="0"/>
        </a:xfrm>
      </p:grpSpPr>
      <p:sp>
        <p:nvSpPr>
          <p:cNvPr id="5" name="文本占位符 1">
            <a:extLst>
              <a:ext uri="{FF2B5EF4-FFF2-40B4-BE49-F238E27FC236}">
                <a16:creationId xmlns:a16="http://schemas.microsoft.com/office/drawing/2014/main" id="{D9B6C539-1110-2EFD-4E75-5C30A2981278}"/>
              </a:ext>
            </a:extLst>
          </p:cNvPr>
          <p:cNvSpPr txBox="1">
            <a:spLocks/>
          </p:cNvSpPr>
          <p:nvPr/>
        </p:nvSpPr>
        <p:spPr>
          <a:xfrm>
            <a:off x="509587" y="404813"/>
            <a:ext cx="2204429"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1.2 </a:t>
            </a:r>
            <a:r>
              <a:rPr lang="zh-CN" altLang="en-US" dirty="0"/>
              <a:t>模型调参</a:t>
            </a:r>
          </a:p>
        </p:txBody>
      </p:sp>
      <p:graphicFrame>
        <p:nvGraphicFramePr>
          <p:cNvPr id="6" name="表格 6">
            <a:extLst>
              <a:ext uri="{FF2B5EF4-FFF2-40B4-BE49-F238E27FC236}">
                <a16:creationId xmlns:a16="http://schemas.microsoft.com/office/drawing/2014/main" id="{E0A421AB-0CA8-C027-C245-DB9210FCEE53}"/>
              </a:ext>
            </a:extLst>
          </p:cNvPr>
          <p:cNvGraphicFramePr>
            <a:graphicFrameLocks noGrp="1"/>
          </p:cNvGraphicFramePr>
          <p:nvPr/>
        </p:nvGraphicFramePr>
        <p:xfrm>
          <a:off x="929133" y="2131060"/>
          <a:ext cx="8127999" cy="25958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80480188"/>
                    </a:ext>
                  </a:extLst>
                </a:gridCol>
                <a:gridCol w="2709333">
                  <a:extLst>
                    <a:ext uri="{9D8B030D-6E8A-4147-A177-3AD203B41FA5}">
                      <a16:colId xmlns:a16="http://schemas.microsoft.com/office/drawing/2014/main" val="2424982834"/>
                    </a:ext>
                  </a:extLst>
                </a:gridCol>
                <a:gridCol w="2709333">
                  <a:extLst>
                    <a:ext uri="{9D8B030D-6E8A-4147-A177-3AD203B41FA5}">
                      <a16:colId xmlns:a16="http://schemas.microsoft.com/office/drawing/2014/main" val="651976132"/>
                    </a:ext>
                  </a:extLst>
                </a:gridCol>
              </a:tblGrid>
              <a:tr h="370840">
                <a:tc>
                  <a:txBody>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参数名</a:t>
                      </a:r>
                    </a:p>
                  </a:txBody>
                  <a:tcPr/>
                </a:tc>
                <a:tc>
                  <a:txBody>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取值范围</a:t>
                      </a:r>
                    </a:p>
                  </a:txBody>
                  <a:tcPr/>
                </a:tc>
                <a:tc>
                  <a:txBody>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最佳值</a:t>
                      </a:r>
                    </a:p>
                  </a:txBody>
                  <a:tcPr/>
                </a:tc>
                <a:extLst>
                  <a:ext uri="{0D108BD9-81ED-4DB2-BD59-A6C34878D82A}">
                    <a16:rowId xmlns:a16="http://schemas.microsoft.com/office/drawing/2014/main" val="200089562"/>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learning_rate</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0.01 – 0.1</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1800" b="0" i="0" kern="1200" dirty="0">
                          <a:solidFill>
                            <a:schemeClr val="dk1"/>
                          </a:solidFill>
                          <a:effectLst/>
                          <a:latin typeface="Times New Roman" panose="02020603050405020304" pitchFamily="18" charset="0"/>
                          <a:ea typeface="+mn-ea"/>
                          <a:cs typeface="Times New Roman" panose="02020603050405020304" pitchFamily="18" charset="0"/>
                        </a:rPr>
                        <a:t>0.09388931415029565</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4281142376"/>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num_leaves</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20 – 40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40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988315919"/>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max_depth</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3 – 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6</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855951382"/>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feature_fraction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0.7 – 0.9</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1800" b="0" i="0" kern="1200" dirty="0">
                          <a:solidFill>
                            <a:schemeClr val="dk1"/>
                          </a:solidFill>
                          <a:effectLst/>
                          <a:latin typeface="Times New Roman" panose="02020603050405020304" pitchFamily="18" charset="0"/>
                          <a:ea typeface="+mn-ea"/>
                          <a:cs typeface="Times New Roman" panose="02020603050405020304" pitchFamily="18" charset="0"/>
                        </a:rPr>
                        <a:t>0.8184848199374506</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516089946"/>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bagging_fraction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0.7-0.9</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1800" b="0" i="0" kern="1200" dirty="0">
                          <a:solidFill>
                            <a:schemeClr val="dk1"/>
                          </a:solidFill>
                          <a:effectLst/>
                          <a:latin typeface="Times New Roman" panose="02020603050405020304" pitchFamily="18" charset="0"/>
                          <a:ea typeface="+mn-ea"/>
                          <a:cs typeface="Times New Roman" panose="02020603050405020304" pitchFamily="18" charset="0"/>
                        </a:rPr>
                        <a:t>0.8643329387728285</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069839320"/>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bagging_freq</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1-10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9</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064236096"/>
                  </a:ext>
                </a:extLst>
              </a:tr>
            </a:tbl>
          </a:graphicData>
        </a:graphic>
      </p:graphicFrame>
      <p:sp>
        <p:nvSpPr>
          <p:cNvPr id="7" name="文本框 6">
            <a:extLst>
              <a:ext uri="{FF2B5EF4-FFF2-40B4-BE49-F238E27FC236}">
                <a16:creationId xmlns:a16="http://schemas.microsoft.com/office/drawing/2014/main" id="{E9870B2E-D7EB-3EE6-FC7C-0D4C41E8AFC8}"/>
              </a:ext>
            </a:extLst>
          </p:cNvPr>
          <p:cNvSpPr txBox="1"/>
          <p:nvPr/>
        </p:nvSpPr>
        <p:spPr>
          <a:xfrm>
            <a:off x="7802880" y="3820160"/>
            <a:ext cx="184731" cy="369332"/>
          </a:xfrm>
          <a:prstGeom prst="rect">
            <a:avLst/>
          </a:prstGeom>
          <a:noFill/>
        </p:spPr>
        <p:txBody>
          <a:bodyPr wrap="none" rtlCol="0">
            <a:spAutoFit/>
          </a:bodyPr>
          <a:lstStyle/>
          <a:p>
            <a:endParaRPr lang="zh-CN" altLang="en-US" dirty="0"/>
          </a:p>
        </p:txBody>
      </p:sp>
      <p:sp>
        <p:nvSpPr>
          <p:cNvPr id="8" name="文本框 7">
            <a:extLst>
              <a:ext uri="{FF2B5EF4-FFF2-40B4-BE49-F238E27FC236}">
                <a16:creationId xmlns:a16="http://schemas.microsoft.com/office/drawing/2014/main" id="{EF6224D9-CB31-EBF4-EC43-0A7903B39879}"/>
              </a:ext>
            </a:extLst>
          </p:cNvPr>
          <p:cNvSpPr txBox="1"/>
          <p:nvPr/>
        </p:nvSpPr>
        <p:spPr>
          <a:xfrm>
            <a:off x="2965074" y="1761728"/>
            <a:ext cx="3877985" cy="369332"/>
          </a:xfrm>
          <a:prstGeom prst="rect">
            <a:avLst/>
          </a:prstGeom>
          <a:noFill/>
        </p:spPr>
        <p:txBody>
          <a:bodyPr wrap="none" rtlCol="0">
            <a:spAutoFit/>
          </a:bodyPr>
          <a:lstStyle/>
          <a:p>
            <a:pPr algn="ctr"/>
            <a:r>
              <a:rPr lang="zh-CN" altLang="en-US" dirty="0">
                <a:latin typeface="楷体" panose="02010609060101010101" pitchFamily="49" charset="-122"/>
                <a:ea typeface="楷体" panose="02010609060101010101" pitchFamily="49" charset="-122"/>
              </a:rPr>
              <a:t>模型调参参数名、取值范围及最佳值</a:t>
            </a:r>
          </a:p>
        </p:txBody>
      </p:sp>
      <p:sp>
        <p:nvSpPr>
          <p:cNvPr id="9" name="文本框 8">
            <a:extLst>
              <a:ext uri="{FF2B5EF4-FFF2-40B4-BE49-F238E27FC236}">
                <a16:creationId xmlns:a16="http://schemas.microsoft.com/office/drawing/2014/main" id="{7E9B2F97-F436-54FD-AA65-C60FCB146C82}"/>
              </a:ext>
            </a:extLst>
          </p:cNvPr>
          <p:cNvSpPr txBox="1"/>
          <p:nvPr/>
        </p:nvSpPr>
        <p:spPr>
          <a:xfrm>
            <a:off x="509332" y="1024715"/>
            <a:ext cx="11173331" cy="495585"/>
          </a:xfrm>
          <a:prstGeom prst="rect">
            <a:avLst/>
          </a:prstGeom>
          <a:noFill/>
        </p:spPr>
        <p:txBody>
          <a:bodyPr wrap="square" rtlCol="0">
            <a:spAutoFit/>
          </a:bodyPr>
          <a:lstStyle/>
          <a:p>
            <a:pPr>
              <a:lnSpc>
                <a:spcPct val="150000"/>
              </a:lnSpc>
            </a:pPr>
            <a:r>
              <a:rPr lang="en-US" altLang="zh-CN" sz="20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dirty="0">
                <a:latin typeface="楷体" panose="02010609060101010101" pitchFamily="49" charset="-122"/>
                <a:ea typeface="楷体" panose="02010609060101010101" pitchFamily="49" charset="-122"/>
                <a:cs typeface="Times New Roman" panose="02020603050405020304" pitchFamily="18" charset="0"/>
              </a:rPr>
              <a:t>基于</a:t>
            </a:r>
            <a:r>
              <a:rPr lang="en-US" altLang="zh-CN" sz="2000" dirty="0" err="1">
                <a:latin typeface="楷体" panose="02010609060101010101" pitchFamily="49" charset="-122"/>
                <a:ea typeface="楷体" panose="02010609060101010101" pitchFamily="49" charset="-122"/>
                <a:cs typeface="Times New Roman" panose="02020603050405020304" pitchFamily="18" charset="0"/>
              </a:rPr>
              <a:t>Optuna</a:t>
            </a:r>
            <a:r>
              <a:rPr lang="zh-CN" altLang="en-US" sz="2000" dirty="0">
                <a:latin typeface="楷体" panose="02010609060101010101" pitchFamily="49" charset="-122"/>
                <a:ea typeface="楷体" panose="02010609060101010101" pitchFamily="49" charset="-122"/>
                <a:cs typeface="Times New Roman" panose="02020603050405020304" pitchFamily="18" charset="0"/>
              </a:rPr>
              <a:t>，以</a:t>
            </a:r>
            <a:r>
              <a:rPr lang="en-US" altLang="zh-CN" sz="2000" dirty="0">
                <a:latin typeface="楷体" panose="02010609060101010101" pitchFamily="49" charset="-122"/>
                <a:ea typeface="楷体" panose="02010609060101010101" pitchFamily="49" charset="-122"/>
                <a:cs typeface="Times New Roman" panose="02020603050405020304" pitchFamily="18" charset="0"/>
              </a:rPr>
              <a:t>MAE</a:t>
            </a:r>
            <a:r>
              <a:rPr lang="zh-CN" altLang="en-US" sz="2000" dirty="0">
                <a:latin typeface="楷体" panose="02010609060101010101" pitchFamily="49" charset="-122"/>
                <a:ea typeface="楷体" panose="02010609060101010101" pitchFamily="49" charset="-122"/>
                <a:cs typeface="Times New Roman" panose="02020603050405020304" pitchFamily="18" charset="0"/>
              </a:rPr>
              <a:t>为目标函数，设置迭代轮数为</a:t>
            </a:r>
            <a:r>
              <a:rPr lang="en-US" altLang="zh-CN" sz="2000" dirty="0">
                <a:latin typeface="楷体" panose="02010609060101010101" pitchFamily="49" charset="-122"/>
                <a:ea typeface="楷体" panose="02010609060101010101" pitchFamily="49" charset="-122"/>
                <a:cs typeface="Times New Roman" panose="02020603050405020304" pitchFamily="18" charset="0"/>
              </a:rPr>
              <a:t>2000</a:t>
            </a:r>
            <a:r>
              <a:rPr lang="zh-CN" altLang="en-US" sz="2000" dirty="0">
                <a:latin typeface="楷体" panose="02010609060101010101" pitchFamily="49" charset="-122"/>
                <a:ea typeface="楷体" panose="02010609060101010101" pitchFamily="49" charset="-122"/>
                <a:cs typeface="Times New Roman" panose="02020603050405020304" pitchFamily="18" charset="0"/>
              </a:rPr>
              <a:t>，早停轮数为</a:t>
            </a:r>
            <a:r>
              <a:rPr lang="en-US" altLang="zh-CN" sz="2000" dirty="0">
                <a:latin typeface="楷体" panose="02010609060101010101" pitchFamily="49" charset="-122"/>
                <a:ea typeface="楷体" panose="02010609060101010101" pitchFamily="49" charset="-122"/>
                <a:cs typeface="Times New Roman" panose="02020603050405020304" pitchFamily="18" charset="0"/>
              </a:rPr>
              <a:t>10</a:t>
            </a:r>
            <a:r>
              <a:rPr lang="zh-CN" altLang="en-US" sz="20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000"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69544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F088A-F432-5927-6A7F-DC1F474D1F0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4152222-579F-F25B-8038-0A1D3369B8D6}"/>
              </a:ext>
            </a:extLst>
          </p:cNvPr>
          <p:cNvSpPr>
            <a:spLocks noGrp="1"/>
          </p:cNvSpPr>
          <p:nvPr>
            <p:ph type="body" sz="quarter" idx="13"/>
          </p:nvPr>
        </p:nvSpPr>
        <p:spPr>
          <a:xfrm>
            <a:off x="509587" y="404813"/>
            <a:ext cx="3138285" cy="490537"/>
          </a:xfrm>
        </p:spPr>
        <p:txBody>
          <a:bodyPr/>
          <a:lstStyle/>
          <a:p>
            <a:r>
              <a:rPr lang="en-US" altLang="zh-CN" dirty="0"/>
              <a:t>1.3 </a:t>
            </a:r>
            <a:r>
              <a:rPr lang="zh-CN" altLang="en-US" dirty="0"/>
              <a:t>模型训练</a:t>
            </a:r>
          </a:p>
        </p:txBody>
      </p:sp>
      <p:sp>
        <p:nvSpPr>
          <p:cNvPr id="5" name="文本框 4">
            <a:extLst>
              <a:ext uri="{FF2B5EF4-FFF2-40B4-BE49-F238E27FC236}">
                <a16:creationId xmlns:a16="http://schemas.microsoft.com/office/drawing/2014/main" id="{C6B5AFB0-E3A3-CCC7-02A6-5EE71C4EE540}"/>
              </a:ext>
            </a:extLst>
          </p:cNvPr>
          <p:cNvSpPr txBox="1"/>
          <p:nvPr/>
        </p:nvSpPr>
        <p:spPr>
          <a:xfrm>
            <a:off x="509332" y="995531"/>
            <a:ext cx="11173331" cy="142333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按照</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8:1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的比例划分为训练集及验证集。使用参数最佳值，设置迭代轮数为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2000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，早停轮数为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，训练在第</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1456</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次迭代时实现早停。</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最终模型在测试集上的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值为</a:t>
            </a:r>
            <a:r>
              <a:rPr lang="en-US" altLang="zh-CN" sz="2000" b="0" i="0" dirty="0">
                <a:solidFill>
                  <a:srgbClr val="000000"/>
                </a:solidFill>
                <a:effectLst/>
                <a:latin typeface="Times New Roman" panose="02020603050405020304" pitchFamily="18" charset="0"/>
                <a:cs typeface="Times New Roman" panose="02020603050405020304" pitchFamily="18" charset="0"/>
              </a:rPr>
              <a:t>5.806131463799993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9" name="文本框 8">
            <a:extLst>
              <a:ext uri="{FF2B5EF4-FFF2-40B4-BE49-F238E27FC236}">
                <a16:creationId xmlns:a16="http://schemas.microsoft.com/office/drawing/2014/main" id="{2733A43A-5EBE-D17E-7B51-52134EAF2A20}"/>
              </a:ext>
            </a:extLst>
          </p:cNvPr>
          <p:cNvSpPr txBox="1"/>
          <p:nvPr/>
        </p:nvSpPr>
        <p:spPr>
          <a:xfrm>
            <a:off x="1336983" y="5862469"/>
            <a:ext cx="4621778" cy="369332"/>
          </a:xfrm>
          <a:prstGeom prst="rect">
            <a:avLst/>
          </a:prstGeom>
          <a:noFill/>
        </p:spPr>
        <p:txBody>
          <a:bodyPr wrap="non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训练过程中模型在训练集、验证集的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值</a:t>
            </a:r>
          </a:p>
        </p:txBody>
      </p:sp>
      <p:pic>
        <p:nvPicPr>
          <p:cNvPr id="8" name="图片 7">
            <a:extLst>
              <a:ext uri="{FF2B5EF4-FFF2-40B4-BE49-F238E27FC236}">
                <a16:creationId xmlns:a16="http://schemas.microsoft.com/office/drawing/2014/main" id="{234C4CC9-1F29-DF16-DF8E-3D772D19C017}"/>
              </a:ext>
            </a:extLst>
          </p:cNvPr>
          <p:cNvPicPr>
            <a:picLocks noChangeAspect="1"/>
          </p:cNvPicPr>
          <p:nvPr/>
        </p:nvPicPr>
        <p:blipFill>
          <a:blip r:embed="rId2"/>
          <a:stretch>
            <a:fillRect/>
          </a:stretch>
        </p:blipFill>
        <p:spPr>
          <a:xfrm>
            <a:off x="1249691" y="2627517"/>
            <a:ext cx="4846309" cy="3162324"/>
          </a:xfrm>
          <a:prstGeom prst="rect">
            <a:avLst/>
          </a:prstGeom>
        </p:spPr>
      </p:pic>
    </p:spTree>
    <p:extLst>
      <p:ext uri="{BB962C8B-B14F-4D97-AF65-F5344CB8AC3E}">
        <p14:creationId xmlns:p14="http://schemas.microsoft.com/office/powerpoint/2010/main" val="930468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1ADC-CA53-0827-1303-857D98EFAD9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F19D4AB-1BA4-7647-05F7-5286AE3D2667}"/>
              </a:ext>
            </a:extLst>
          </p:cNvPr>
          <p:cNvSpPr>
            <a:spLocks noGrp="1"/>
          </p:cNvSpPr>
          <p:nvPr>
            <p:ph type="body" sz="quarter" idx="13"/>
          </p:nvPr>
        </p:nvSpPr>
        <p:spPr>
          <a:xfrm>
            <a:off x="509587" y="404813"/>
            <a:ext cx="2788090" cy="490537"/>
          </a:xfrm>
        </p:spPr>
        <p:txBody>
          <a:bodyPr/>
          <a:lstStyle/>
          <a:p>
            <a:r>
              <a:rPr lang="en-US" altLang="zh-CN" dirty="0"/>
              <a:t>1.4</a:t>
            </a:r>
            <a:r>
              <a:rPr lang="zh-CN" altLang="en-US" dirty="0"/>
              <a:t>均值方差缩放</a:t>
            </a:r>
          </a:p>
          <a:p>
            <a:endParaRPr lang="zh-CN" altLang="en-US" dirty="0"/>
          </a:p>
        </p:txBody>
      </p:sp>
      <p:sp>
        <p:nvSpPr>
          <p:cNvPr id="3" name="文本占位符 2">
            <a:extLst>
              <a:ext uri="{FF2B5EF4-FFF2-40B4-BE49-F238E27FC236}">
                <a16:creationId xmlns:a16="http://schemas.microsoft.com/office/drawing/2014/main" id="{F761F076-B100-9F0B-66DF-7C68EB336341}"/>
              </a:ext>
            </a:extLst>
          </p:cNvPr>
          <p:cNvSpPr>
            <a:spLocks noGrp="1"/>
          </p:cNvSpPr>
          <p:nvPr>
            <p:ph type="body" sz="quarter" idx="14"/>
          </p:nvPr>
        </p:nvSpPr>
        <p:spPr/>
        <p:txBody>
          <a:bodyPr/>
          <a:lstStyle/>
          <a:p>
            <a:r>
              <a:rPr lang="zh-CN" altLang="en-US" dirty="0"/>
              <a:t>资料来源：</a:t>
            </a:r>
          </a:p>
        </p:txBody>
      </p:sp>
      <p:sp>
        <p:nvSpPr>
          <p:cNvPr id="8" name="文本框 7">
            <a:extLst>
              <a:ext uri="{FF2B5EF4-FFF2-40B4-BE49-F238E27FC236}">
                <a16:creationId xmlns:a16="http://schemas.microsoft.com/office/drawing/2014/main" id="{3FECC3F4-E8B4-1A80-EFDC-E06142C97AA4}"/>
              </a:ext>
            </a:extLst>
          </p:cNvPr>
          <p:cNvSpPr txBox="1"/>
          <p:nvPr/>
        </p:nvSpPr>
        <p:spPr>
          <a:xfrm>
            <a:off x="4157006" y="5907831"/>
            <a:ext cx="3877985" cy="369332"/>
          </a:xfrm>
          <a:prstGeom prst="rect">
            <a:avLst/>
          </a:prstGeom>
          <a:noFill/>
        </p:spPr>
        <p:txBody>
          <a:bodyPr wrap="non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缩放前后模型在数据集上的预测表现</a:t>
            </a:r>
          </a:p>
        </p:txBody>
      </p:sp>
      <p:sp>
        <p:nvSpPr>
          <p:cNvPr id="10" name="文本框 9">
            <a:extLst>
              <a:ext uri="{FF2B5EF4-FFF2-40B4-BE49-F238E27FC236}">
                <a16:creationId xmlns:a16="http://schemas.microsoft.com/office/drawing/2014/main" id="{EC338463-7492-0730-6289-6AAC9B4EFCF6}"/>
              </a:ext>
            </a:extLst>
          </p:cNvPr>
          <p:cNvSpPr txBox="1"/>
          <p:nvPr/>
        </p:nvSpPr>
        <p:spPr>
          <a:xfrm>
            <a:off x="509587" y="916608"/>
            <a:ext cx="11591623" cy="1920206"/>
          </a:xfrm>
          <a:prstGeom prst="rect">
            <a:avLst/>
          </a:prstGeom>
          <a:noFill/>
        </p:spPr>
        <p:txBody>
          <a:bodyPr wrap="square">
            <a:spAutoFit/>
          </a:bodyPr>
          <a:lstStyle/>
          <a:p>
            <a:pPr>
              <a:lnSpc>
                <a:spcPct val="150000"/>
              </a:lnSpc>
            </a:pPr>
            <a:r>
              <a:rPr lang="zh-CN" altLang="en-US" dirty="0">
                <a:latin typeface="楷体" panose="02010609060101010101" pitchFamily="49" charset="-122"/>
                <a:ea typeface="楷体" panose="02010609060101010101" pitchFamily="49" charset="-122"/>
              </a:rPr>
              <a:t>分别对均值和方差计算 </a:t>
            </a:r>
            <a:r>
              <a:rPr lang="en-US" altLang="zh-CN" dirty="0">
                <a:latin typeface="楷体" panose="02010609060101010101" pitchFamily="49" charset="-122"/>
                <a:ea typeface="楷体" panose="02010609060101010101" pitchFamily="49" charset="-122"/>
              </a:rPr>
              <a:t>EMA</a:t>
            </a:r>
            <a:r>
              <a:rPr lang="zh-CN" altLang="en-US" dirty="0">
                <a:latin typeface="楷体" panose="02010609060101010101" pitchFamily="49" charset="-122"/>
                <a:ea typeface="楷体" panose="02010609060101010101" pitchFamily="49" charset="-122"/>
              </a:rPr>
              <a:t>，</a:t>
            </a:r>
            <a:r>
              <a:rPr lang="el-GR" altLang="zh-CN" dirty="0">
                <a:latin typeface="楷体" panose="02010609060101010101" pitchFamily="49" charset="-122"/>
                <a:ea typeface="楷体" panose="02010609060101010101" pitchFamily="49" charset="-122"/>
              </a:rPr>
              <a:t>α</a:t>
            </a:r>
            <a:r>
              <a:rPr lang="en-US" altLang="zh-CN" dirty="0">
                <a:latin typeface="楷体" panose="02010609060101010101" pitchFamily="49" charset="-122"/>
                <a:ea typeface="楷体" panose="02010609060101010101" pitchFamily="49" charset="-122"/>
              </a:rPr>
              <a:t>=0.1</a:t>
            </a:r>
            <a:r>
              <a:rPr lang="zh-CN" altLang="en-US" dirty="0">
                <a:latin typeface="楷体" panose="02010609060101010101" pitchFamily="49" charset="-122"/>
                <a:ea typeface="楷体" panose="02010609060101010101" pitchFamily="49" charset="-122"/>
              </a:rPr>
              <a:t>。使用计算得到的 </a:t>
            </a:r>
            <a:r>
              <a:rPr lang="en-US" altLang="zh-CN" dirty="0">
                <a:latin typeface="楷体" panose="02010609060101010101" pitchFamily="49" charset="-122"/>
                <a:ea typeface="楷体" panose="02010609060101010101" pitchFamily="49" charset="-122"/>
              </a:rPr>
              <a:t>EMA </a:t>
            </a:r>
            <a:r>
              <a:rPr lang="zh-CN" altLang="en-US" dirty="0">
                <a:latin typeface="楷体" panose="02010609060101010101" pitchFamily="49" charset="-122"/>
                <a:ea typeface="楷体" panose="02010609060101010101" pitchFamily="49" charset="-122"/>
              </a:rPr>
              <a:t>均值和方差，对预测值进行均值和方差缩放。</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sz="1400" dirty="0">
                <a:latin typeface="楷体" panose="02010609060101010101" pitchFamily="49" charset="-122"/>
                <a:ea typeface="楷体" panose="02010609060101010101" pitchFamily="49" charset="-122"/>
              </a:rPr>
              <a:t>EMA</a:t>
            </a:r>
            <a:r>
              <a:rPr lang="zh-CN" altLang="en-US" sz="1400" dirty="0">
                <a:latin typeface="楷体" panose="02010609060101010101" pitchFamily="49" charset="-122"/>
                <a:ea typeface="楷体" panose="02010609060101010101" pitchFamily="49" charset="-122"/>
              </a:rPr>
              <a:t>均值</a:t>
            </a:r>
            <a:r>
              <a:rPr lang="en-US" altLang="zh-CN" sz="1400" dirty="0">
                <a:latin typeface="楷体" panose="02010609060101010101" pitchFamily="49" charset="-122"/>
                <a:ea typeface="楷体" panose="02010609060101010101" pitchFamily="49" charset="-122"/>
              </a:rPr>
              <a:t>=</a:t>
            </a:r>
            <a:r>
              <a:rPr lang="el-GR" altLang="zh-CN" sz="1400" dirty="0">
                <a:latin typeface="楷体" panose="02010609060101010101" pitchFamily="49" charset="-122"/>
                <a:ea typeface="楷体" panose="02010609060101010101" pitchFamily="49" charset="-122"/>
              </a:rPr>
              <a:t>α⋅</a:t>
            </a:r>
            <a:r>
              <a:rPr lang="en-US" altLang="zh-CN" sz="1400" dirty="0" err="1">
                <a:latin typeface="楷体" panose="02010609060101010101" pitchFamily="49" charset="-122"/>
                <a:ea typeface="楷体" panose="02010609060101010101" pitchFamily="49" charset="-122"/>
              </a:rPr>
              <a:t>true_mean</a:t>
            </a:r>
            <a:r>
              <a:rPr lang="en-US" altLang="zh-CN" sz="1400" dirty="0">
                <a:latin typeface="楷体" panose="02010609060101010101" pitchFamily="49" charset="-122"/>
                <a:ea typeface="楷体" panose="02010609060101010101" pitchFamily="49" charset="-122"/>
              </a:rPr>
              <a:t>+(1−</a:t>
            </a:r>
            <a:r>
              <a:rPr lang="el-GR" altLang="zh-CN" sz="1400" dirty="0">
                <a:latin typeface="楷体" panose="02010609060101010101" pitchFamily="49" charset="-122"/>
                <a:ea typeface="楷体" panose="02010609060101010101" pitchFamily="49" charset="-122"/>
              </a:rPr>
              <a:t>α)⋅</a:t>
            </a:r>
            <a:r>
              <a:rPr lang="en-US" altLang="zh-CN" sz="1400" dirty="0" err="1">
                <a:latin typeface="楷体" panose="02010609060101010101" pitchFamily="49" charset="-122"/>
                <a:ea typeface="楷体" panose="02010609060101010101" pitchFamily="49" charset="-122"/>
              </a:rPr>
              <a:t>pred_mean</a:t>
            </a:r>
            <a:endParaRPr lang="en-US" altLang="zh-CN" sz="1400" dirty="0">
              <a:latin typeface="楷体" panose="02010609060101010101" pitchFamily="49" charset="-122"/>
              <a:ea typeface="楷体" panose="02010609060101010101" pitchFamily="49" charset="-122"/>
            </a:endParaRPr>
          </a:p>
          <a:p>
            <a:pPr>
              <a:lnSpc>
                <a:spcPct val="150000"/>
              </a:lnSpc>
            </a:pPr>
            <a:r>
              <a:rPr lang="en-US" altLang="zh-CN" sz="1400" dirty="0">
                <a:latin typeface="楷体" panose="02010609060101010101" pitchFamily="49" charset="-122"/>
                <a:ea typeface="楷体" panose="02010609060101010101" pitchFamily="49" charset="-122"/>
              </a:rPr>
              <a:t>EMA</a:t>
            </a:r>
            <a:r>
              <a:rPr lang="zh-CN" altLang="en-US" sz="1400" dirty="0">
                <a:latin typeface="楷体" panose="02010609060101010101" pitchFamily="49" charset="-122"/>
                <a:ea typeface="楷体" panose="02010609060101010101" pitchFamily="49" charset="-122"/>
              </a:rPr>
              <a:t>方差</a:t>
            </a:r>
            <a:r>
              <a:rPr lang="en-US" altLang="zh-CN" sz="1400" dirty="0">
                <a:latin typeface="楷体" panose="02010609060101010101" pitchFamily="49" charset="-122"/>
                <a:ea typeface="楷体" panose="02010609060101010101" pitchFamily="49" charset="-122"/>
              </a:rPr>
              <a:t>=</a:t>
            </a:r>
            <a:r>
              <a:rPr lang="el-GR" altLang="zh-CN" sz="1400" dirty="0">
                <a:latin typeface="楷体" panose="02010609060101010101" pitchFamily="49" charset="-122"/>
                <a:ea typeface="楷体" panose="02010609060101010101" pitchFamily="49" charset="-122"/>
              </a:rPr>
              <a:t>α⋅</a:t>
            </a:r>
            <a:r>
              <a:rPr lang="en-US" altLang="zh-CN" sz="1400" dirty="0" err="1">
                <a:latin typeface="楷体" panose="02010609060101010101" pitchFamily="49" charset="-122"/>
                <a:ea typeface="楷体" panose="02010609060101010101" pitchFamily="49" charset="-122"/>
              </a:rPr>
              <a:t>true_var</a:t>
            </a:r>
            <a:r>
              <a:rPr lang="en-US" altLang="zh-CN" sz="1400" dirty="0">
                <a:latin typeface="楷体" panose="02010609060101010101" pitchFamily="49" charset="-122"/>
                <a:ea typeface="楷体" panose="02010609060101010101" pitchFamily="49" charset="-122"/>
              </a:rPr>
              <a:t>+(1−</a:t>
            </a:r>
            <a:r>
              <a:rPr lang="el-GR" altLang="zh-CN" sz="1400" dirty="0">
                <a:latin typeface="楷体" panose="02010609060101010101" pitchFamily="49" charset="-122"/>
                <a:ea typeface="楷体" panose="02010609060101010101" pitchFamily="49" charset="-122"/>
              </a:rPr>
              <a:t>α)⋅</a:t>
            </a:r>
            <a:r>
              <a:rPr lang="en-US" altLang="zh-CN" sz="1400" dirty="0" err="1">
                <a:latin typeface="楷体" panose="02010609060101010101" pitchFamily="49" charset="-122"/>
                <a:ea typeface="楷体" panose="02010609060101010101" pitchFamily="49" charset="-122"/>
              </a:rPr>
              <a:t>pred_var</a:t>
            </a:r>
            <a:endParaRPr lang="en-US" altLang="zh-CN" sz="1400"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cs typeface="Times New Roman" panose="02020603050405020304" pitchFamily="18" charset="0"/>
              </a:rPr>
              <a:t>缩放前模型在测试集上的</a:t>
            </a:r>
            <a:r>
              <a:rPr lang="en-US" altLang="zh-CN" dirty="0">
                <a:latin typeface="楷体" panose="02010609060101010101" pitchFamily="49" charset="-122"/>
                <a:ea typeface="楷体" panose="02010609060101010101" pitchFamily="49" charset="-122"/>
                <a:cs typeface="Times New Roman" panose="02020603050405020304" pitchFamily="18" charset="0"/>
              </a:rPr>
              <a:t>MAE</a:t>
            </a:r>
            <a:r>
              <a:rPr lang="zh-CN" altLang="en-US" dirty="0">
                <a:latin typeface="楷体" panose="02010609060101010101" pitchFamily="49" charset="-122"/>
                <a:ea typeface="楷体" panose="02010609060101010101" pitchFamily="49" charset="-122"/>
                <a:cs typeface="Times New Roman" panose="02020603050405020304" pitchFamily="18" charset="0"/>
              </a:rPr>
              <a:t>值为</a:t>
            </a:r>
            <a:r>
              <a:rPr lang="en-US" altLang="zh-CN" b="0" i="0" dirty="0">
                <a:solidFill>
                  <a:srgbClr val="000000"/>
                </a:solidFill>
                <a:effectLst/>
                <a:latin typeface="楷体" panose="02010609060101010101" pitchFamily="49" charset="-122"/>
                <a:ea typeface="楷体" panose="02010609060101010101" pitchFamily="49" charset="-122"/>
              </a:rPr>
              <a:t>5.806131463799993</a:t>
            </a:r>
            <a:r>
              <a:rPr lang="zh-CN" altLang="en-US" b="0" i="0" dirty="0">
                <a:solidFill>
                  <a:srgbClr val="000000"/>
                </a:solidFill>
                <a:effectLst/>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pPr>
            <a:r>
              <a:rPr lang="zh-CN" altLang="en-US" dirty="0">
                <a:latin typeface="楷体" panose="02010609060101010101" pitchFamily="49" charset="-122"/>
                <a:ea typeface="楷体" panose="02010609060101010101" pitchFamily="49" charset="-122"/>
                <a:cs typeface="Times New Roman" panose="02020603050405020304" pitchFamily="18" charset="0"/>
              </a:rPr>
              <a:t>缩放后模型在测试集上的</a:t>
            </a:r>
            <a:r>
              <a:rPr lang="en-US" altLang="zh-CN" dirty="0">
                <a:latin typeface="楷体" panose="02010609060101010101" pitchFamily="49" charset="-122"/>
                <a:ea typeface="楷体" panose="02010609060101010101" pitchFamily="49" charset="-122"/>
                <a:cs typeface="Times New Roman" panose="02020603050405020304" pitchFamily="18" charset="0"/>
              </a:rPr>
              <a:t>MAE</a:t>
            </a:r>
            <a:r>
              <a:rPr lang="zh-CN" altLang="en-US" dirty="0">
                <a:latin typeface="楷体" panose="02010609060101010101" pitchFamily="49" charset="-122"/>
                <a:ea typeface="楷体" panose="02010609060101010101" pitchFamily="49" charset="-122"/>
                <a:cs typeface="Times New Roman" panose="02020603050405020304" pitchFamily="18" charset="0"/>
              </a:rPr>
              <a:t>值为</a:t>
            </a:r>
            <a:r>
              <a:rPr lang="en-US" altLang="zh-CN" b="0" i="0" dirty="0">
                <a:solidFill>
                  <a:srgbClr val="000000"/>
                </a:solidFill>
                <a:effectLst/>
                <a:latin typeface="楷体" panose="02010609060101010101" pitchFamily="49" charset="-122"/>
                <a:ea typeface="楷体" panose="02010609060101010101" pitchFamily="49" charset="-122"/>
              </a:rPr>
              <a:t>5.85140566176202</a:t>
            </a:r>
            <a:r>
              <a:rPr lang="zh-CN" altLang="en-US" b="0" i="0" dirty="0">
                <a:solidFill>
                  <a:srgbClr val="000000"/>
                </a:solidFill>
                <a:effectLst/>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1CD6D58E-71AB-7C5F-25C7-D6434551D36A}"/>
              </a:ext>
            </a:extLst>
          </p:cNvPr>
          <p:cNvPicPr>
            <a:picLocks noChangeAspect="1"/>
          </p:cNvPicPr>
          <p:nvPr/>
        </p:nvPicPr>
        <p:blipFill>
          <a:blip r:embed="rId2"/>
          <a:stretch>
            <a:fillRect/>
          </a:stretch>
        </p:blipFill>
        <p:spPr>
          <a:xfrm>
            <a:off x="644176" y="3051866"/>
            <a:ext cx="4666859" cy="2950624"/>
          </a:xfrm>
          <a:prstGeom prst="rect">
            <a:avLst/>
          </a:prstGeom>
        </p:spPr>
      </p:pic>
      <p:pic>
        <p:nvPicPr>
          <p:cNvPr id="11" name="图片 10">
            <a:extLst>
              <a:ext uri="{FF2B5EF4-FFF2-40B4-BE49-F238E27FC236}">
                <a16:creationId xmlns:a16="http://schemas.microsoft.com/office/drawing/2014/main" id="{C6742B49-C56D-69B6-9F90-FA62C655B57F}"/>
              </a:ext>
            </a:extLst>
          </p:cNvPr>
          <p:cNvPicPr>
            <a:picLocks noChangeAspect="1"/>
          </p:cNvPicPr>
          <p:nvPr/>
        </p:nvPicPr>
        <p:blipFill>
          <a:blip r:embed="rId3"/>
          <a:stretch>
            <a:fillRect/>
          </a:stretch>
        </p:blipFill>
        <p:spPr>
          <a:xfrm>
            <a:off x="5445625" y="3112367"/>
            <a:ext cx="4421448" cy="2795463"/>
          </a:xfrm>
          <a:prstGeom prst="rect">
            <a:avLst/>
          </a:prstGeom>
        </p:spPr>
      </p:pic>
    </p:spTree>
    <p:extLst>
      <p:ext uri="{BB962C8B-B14F-4D97-AF65-F5344CB8AC3E}">
        <p14:creationId xmlns:p14="http://schemas.microsoft.com/office/powerpoint/2010/main" val="3905878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5C5C58-3ACD-4351-8943-F8B86A95E3B2}"/>
              </a:ext>
            </a:extLst>
          </p:cNvPr>
          <p:cNvSpPr>
            <a:spLocks noGrp="1"/>
          </p:cNvSpPr>
          <p:nvPr>
            <p:ph type="body" sz="quarter" idx="13"/>
          </p:nvPr>
        </p:nvSpPr>
        <p:spPr>
          <a:xfrm>
            <a:off x="509587" y="404813"/>
            <a:ext cx="3799765" cy="490537"/>
          </a:xfrm>
        </p:spPr>
        <p:txBody>
          <a:bodyPr/>
          <a:lstStyle/>
          <a:p>
            <a:r>
              <a:rPr lang="en-US" altLang="zh-CN" i="1" dirty="0"/>
              <a:t>2.</a:t>
            </a:r>
            <a:r>
              <a:rPr lang="zh-CN" altLang="en-US" i="1" dirty="0"/>
              <a:t>加权</a:t>
            </a:r>
          </a:p>
        </p:txBody>
      </p:sp>
      <p:grpSp>
        <p:nvGrpSpPr>
          <p:cNvPr id="33" name="组合 32">
            <a:extLst>
              <a:ext uri="{FF2B5EF4-FFF2-40B4-BE49-F238E27FC236}">
                <a16:creationId xmlns:a16="http://schemas.microsoft.com/office/drawing/2014/main" id="{4C7603E8-A115-49DA-B619-EE86EA4D60EE}"/>
              </a:ext>
            </a:extLst>
          </p:cNvPr>
          <p:cNvGrpSpPr/>
          <p:nvPr/>
        </p:nvGrpSpPr>
        <p:grpSpPr>
          <a:xfrm>
            <a:off x="2189686" y="1869952"/>
            <a:ext cx="6598714" cy="536575"/>
            <a:chOff x="2037286" y="1849632"/>
            <a:chExt cx="6598714" cy="536575"/>
          </a:xfrm>
        </p:grpSpPr>
        <p:sp>
          <p:nvSpPr>
            <p:cNvPr id="4" name="矩形 3">
              <a:extLst>
                <a:ext uri="{FF2B5EF4-FFF2-40B4-BE49-F238E27FC236}">
                  <a16:creationId xmlns:a16="http://schemas.microsoft.com/office/drawing/2014/main" id="{0E28B5A6-DA98-4585-9964-46B91E652ED0}"/>
                </a:ext>
              </a:extLst>
            </p:cNvPr>
            <p:cNvSpPr/>
            <p:nvPr/>
          </p:nvSpPr>
          <p:spPr>
            <a:xfrm>
              <a:off x="2037286" y="1849632"/>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2.1</a:t>
              </a:r>
              <a:endParaRPr lang="zh-CN" altLang="en-US" sz="2800" i="1"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15D5B340-AD82-492C-A67E-F9214093451D}"/>
                </a:ext>
              </a:extLst>
            </p:cNvPr>
            <p:cNvSpPr/>
            <p:nvPr/>
          </p:nvSpPr>
          <p:spPr>
            <a:xfrm>
              <a:off x="2890726" y="1849632"/>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数据集加载</a:t>
              </a:r>
            </a:p>
          </p:txBody>
        </p:sp>
      </p:grpSp>
      <p:grpSp>
        <p:nvGrpSpPr>
          <p:cNvPr id="35" name="组合 34">
            <a:extLst>
              <a:ext uri="{FF2B5EF4-FFF2-40B4-BE49-F238E27FC236}">
                <a16:creationId xmlns:a16="http://schemas.microsoft.com/office/drawing/2014/main" id="{6CF2AD3F-F158-4FF5-8D98-B5DE1A16B6D3}"/>
              </a:ext>
            </a:extLst>
          </p:cNvPr>
          <p:cNvGrpSpPr/>
          <p:nvPr/>
        </p:nvGrpSpPr>
        <p:grpSpPr>
          <a:xfrm>
            <a:off x="2189686" y="2643651"/>
            <a:ext cx="6598714" cy="536575"/>
            <a:chOff x="2037286" y="3597827"/>
            <a:chExt cx="6598714" cy="536575"/>
          </a:xfrm>
        </p:grpSpPr>
        <p:sp>
          <p:nvSpPr>
            <p:cNvPr id="16" name="矩形 15">
              <a:extLst>
                <a:ext uri="{FF2B5EF4-FFF2-40B4-BE49-F238E27FC236}">
                  <a16:creationId xmlns:a16="http://schemas.microsoft.com/office/drawing/2014/main" id="{63E13BE3-F957-44B3-A8B4-2692CE7E64BF}"/>
                </a:ext>
              </a:extLst>
            </p:cNvPr>
            <p:cNvSpPr/>
            <p:nvPr/>
          </p:nvSpPr>
          <p:spPr>
            <a:xfrm>
              <a:off x="2037286" y="3597827"/>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2.2</a:t>
              </a:r>
              <a:endParaRPr lang="zh-CN" altLang="en-US" sz="2800" i="1"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81DDD20E-A8AF-468C-A953-712062F28626}"/>
                </a:ext>
              </a:extLst>
            </p:cNvPr>
            <p:cNvSpPr/>
            <p:nvPr/>
          </p:nvSpPr>
          <p:spPr>
            <a:xfrm>
              <a:off x="2890726" y="3598634"/>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模型训练</a:t>
              </a:r>
            </a:p>
          </p:txBody>
        </p:sp>
      </p:grpSp>
    </p:spTree>
    <p:extLst>
      <p:ext uri="{BB962C8B-B14F-4D97-AF65-F5344CB8AC3E}">
        <p14:creationId xmlns:p14="http://schemas.microsoft.com/office/powerpoint/2010/main" val="1231963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6A0717-7142-440A-B9AC-186EDA3961E1}"/>
              </a:ext>
            </a:extLst>
          </p:cNvPr>
          <p:cNvSpPr>
            <a:spLocks noGrp="1"/>
          </p:cNvSpPr>
          <p:nvPr>
            <p:ph type="body" sz="quarter" idx="13"/>
          </p:nvPr>
        </p:nvSpPr>
        <p:spPr>
          <a:xfrm>
            <a:off x="509586" y="404813"/>
            <a:ext cx="5132457" cy="490537"/>
          </a:xfrm>
        </p:spPr>
        <p:txBody>
          <a:bodyPr/>
          <a:lstStyle/>
          <a:p>
            <a:r>
              <a:rPr lang="en-US" altLang="zh-CN" dirty="0"/>
              <a:t>2.1 </a:t>
            </a:r>
            <a:r>
              <a:rPr lang="zh-CN" altLang="en-US" dirty="0"/>
              <a:t>数据集加载</a:t>
            </a:r>
          </a:p>
        </p:txBody>
      </p:sp>
      <p:sp>
        <p:nvSpPr>
          <p:cNvPr id="4" name="文本框 3">
            <a:extLst>
              <a:ext uri="{FF2B5EF4-FFF2-40B4-BE49-F238E27FC236}">
                <a16:creationId xmlns:a16="http://schemas.microsoft.com/office/drawing/2014/main" id="{DD4B9D4B-2E3A-0DD0-6D28-68583A050C89}"/>
              </a:ext>
            </a:extLst>
          </p:cNvPr>
          <p:cNvSpPr txBox="1"/>
          <p:nvPr/>
        </p:nvSpPr>
        <p:spPr>
          <a:xfrm>
            <a:off x="726510" y="1097875"/>
            <a:ext cx="8329808" cy="5355312"/>
          </a:xfrm>
          <a:prstGeom prst="rect">
            <a:avLst/>
          </a:prstGeom>
          <a:noFill/>
        </p:spPr>
        <p:txBody>
          <a:bodyPr wrap="square" rtlCol="0">
            <a:spAutoFit/>
          </a:bodyPr>
          <a:lstStyle/>
          <a:p>
            <a:pPr>
              <a:lnSpc>
                <a:spcPct val="150000"/>
              </a:lnSpc>
            </a:pPr>
            <a:r>
              <a:rPr lang="zh-CN" altLang="en-US" dirty="0">
                <a:latin typeface="楷体" panose="02010609060101010101" pitchFamily="49" charset="-122"/>
                <a:ea typeface="楷体" panose="02010609060101010101" pitchFamily="49" charset="-122"/>
              </a:rPr>
              <a:t>基于之前处理的数据，为训练样本添加权重，</a:t>
            </a:r>
            <a:r>
              <a:rPr lang="zh-CN" altLang="en-US" b="0" dirty="0">
                <a:effectLst/>
                <a:latin typeface="楷体" panose="02010609060101010101" pitchFamily="49" charset="-122"/>
                <a:ea typeface="楷体" panose="02010609060101010101" pitchFamily="49" charset="-122"/>
              </a:rPr>
              <a:t>验证</a:t>
            </a:r>
            <a:r>
              <a:rPr lang="zh-CN" altLang="en-US" dirty="0">
                <a:latin typeface="楷体" panose="02010609060101010101" pitchFamily="49" charset="-122"/>
                <a:ea typeface="楷体" panose="02010609060101010101" pitchFamily="49" charset="-122"/>
              </a:rPr>
              <a:t>集权重保持一致。</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线性权重：</a:t>
            </a:r>
          </a:p>
          <a:p>
            <a:pPr>
              <a:lnSpc>
                <a:spcPct val="150000"/>
              </a:lnSpc>
            </a:pPr>
            <a:r>
              <a:rPr lang="zh-CN" altLang="en-US" dirty="0">
                <a:latin typeface="楷体" panose="02010609060101010101" pitchFamily="49" charset="-122"/>
                <a:ea typeface="楷体" panose="02010609060101010101" pitchFamily="49" charset="-122"/>
              </a:rPr>
              <a:t>时间越早，权重越大。</a:t>
            </a:r>
          </a:p>
          <a:p>
            <a:pPr>
              <a:lnSpc>
                <a:spcPct val="150000"/>
              </a:lnSpc>
            </a:pPr>
            <a:r>
              <a:rPr lang="zh-CN" altLang="en-US" dirty="0">
                <a:latin typeface="楷体" panose="02010609060101010101" pitchFamily="49" charset="-122"/>
                <a:ea typeface="楷体" panose="02010609060101010101" pitchFamily="49" charset="-122"/>
              </a:rPr>
              <a:t>假设样本总数为 </a:t>
            </a:r>
            <a:r>
              <a:rPr lang="en-US" altLang="zh-CN" dirty="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，时间早的样本权重为 </a:t>
            </a:r>
            <a:r>
              <a:rPr lang="en-US" altLang="zh-CN" dirty="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，时间晚的样本权重为 </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，依次递减。</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指数衰减权重</a:t>
            </a:r>
            <a:r>
              <a:rPr lang="zh-CN" altLang="en-US" dirty="0">
                <a:latin typeface="楷体" panose="02010609060101010101" pitchFamily="49" charset="-122"/>
                <a:ea typeface="楷体" panose="02010609060101010101" pitchFamily="49" charset="-122"/>
              </a:rPr>
              <a:t>：</a:t>
            </a:r>
          </a:p>
          <a:p>
            <a:pPr>
              <a:lnSpc>
                <a:spcPct val="150000"/>
              </a:lnSpc>
            </a:pPr>
            <a:r>
              <a:rPr lang="zh-CN" altLang="en-US" b="0" dirty="0">
                <a:effectLst/>
                <a:latin typeface="楷体" panose="02010609060101010101" pitchFamily="49" charset="-122"/>
                <a:ea typeface="楷体" panose="02010609060101010101" pitchFamily="49" charset="-122"/>
              </a:rPr>
              <a:t>指数衰减速率设为</a:t>
            </a:r>
            <a:r>
              <a:rPr lang="en-US" altLang="zh-CN" b="0" dirty="0">
                <a:effectLst/>
                <a:latin typeface="楷体" panose="02010609060101010101" pitchFamily="49" charset="-122"/>
                <a:ea typeface="楷体" panose="02010609060101010101" pitchFamily="49" charset="-122"/>
              </a:rPr>
              <a:t> 0.001</a:t>
            </a:r>
          </a:p>
          <a:p>
            <a:pPr>
              <a:lnSpc>
                <a:spcPct val="150000"/>
              </a:lnSpc>
            </a:pPr>
            <a:r>
              <a:rPr lang="en-US" altLang="zh-CN" b="0" dirty="0" err="1">
                <a:effectLst/>
                <a:latin typeface="楷体" panose="02010609060101010101" pitchFamily="49" charset="-122"/>
                <a:ea typeface="楷体" panose="02010609060101010101" pitchFamily="49" charset="-122"/>
              </a:rPr>
              <a:t>train_weights</a:t>
            </a:r>
            <a:r>
              <a:rPr lang="en-US" altLang="zh-CN" b="0" dirty="0">
                <a:effectLst/>
                <a:latin typeface="楷体" panose="02010609060101010101" pitchFamily="49" charset="-122"/>
                <a:ea typeface="楷体" panose="02010609060101010101" pitchFamily="49" charset="-122"/>
              </a:rPr>
              <a:t> = </a:t>
            </a:r>
            <a:r>
              <a:rPr lang="en-US" altLang="zh-CN" b="0" dirty="0" err="1">
                <a:effectLst/>
                <a:latin typeface="楷体" panose="02010609060101010101" pitchFamily="49" charset="-122"/>
                <a:ea typeface="楷体" panose="02010609060101010101" pitchFamily="49" charset="-122"/>
              </a:rPr>
              <a:t>np.exp</a:t>
            </a:r>
            <a:r>
              <a:rPr lang="en-US" altLang="zh-CN" b="0" dirty="0">
                <a:effectLst/>
                <a:latin typeface="楷体" panose="02010609060101010101" pitchFamily="49" charset="-122"/>
                <a:ea typeface="楷体" panose="02010609060101010101" pitchFamily="49" charset="-122"/>
              </a:rPr>
              <a:t>(-</a:t>
            </a:r>
            <a:r>
              <a:rPr lang="en-US" altLang="zh-CN" b="0" dirty="0" err="1">
                <a:effectLst/>
                <a:latin typeface="楷体" panose="02010609060101010101" pitchFamily="49" charset="-122"/>
                <a:ea typeface="楷体" panose="02010609060101010101" pitchFamily="49" charset="-122"/>
              </a:rPr>
              <a:t>decay_rate</a:t>
            </a:r>
            <a:r>
              <a:rPr lang="en-US" altLang="zh-CN" b="0" dirty="0">
                <a:effectLst/>
                <a:latin typeface="楷体" panose="02010609060101010101" pitchFamily="49" charset="-122"/>
                <a:ea typeface="楷体" panose="02010609060101010101" pitchFamily="49" charset="-122"/>
              </a:rPr>
              <a:t> * </a:t>
            </a:r>
            <a:r>
              <a:rPr lang="en-US" altLang="zh-CN" b="0" dirty="0" err="1">
                <a:effectLst/>
                <a:latin typeface="楷体" panose="02010609060101010101" pitchFamily="49" charset="-122"/>
                <a:ea typeface="楷体" panose="02010609060101010101" pitchFamily="49" charset="-122"/>
              </a:rPr>
              <a:t>np.arange</a:t>
            </a:r>
            <a:r>
              <a:rPr lang="en-US" altLang="zh-CN" b="0" dirty="0">
                <a:effectLst/>
                <a:latin typeface="楷体" panose="02010609060101010101" pitchFamily="49" charset="-122"/>
                <a:ea typeface="楷体" panose="02010609060101010101" pitchFamily="49" charset="-122"/>
              </a:rPr>
              <a:t>(</a:t>
            </a:r>
            <a:r>
              <a:rPr lang="en-US" altLang="zh-CN" b="0" dirty="0" err="1">
                <a:effectLst/>
                <a:latin typeface="楷体" panose="02010609060101010101" pitchFamily="49" charset="-122"/>
                <a:ea typeface="楷体" panose="02010609060101010101" pitchFamily="49" charset="-122"/>
              </a:rPr>
              <a:t>len</a:t>
            </a:r>
            <a:r>
              <a:rPr lang="en-US" altLang="zh-CN" b="0" dirty="0">
                <a:effectLst/>
                <a:latin typeface="楷体" panose="02010609060101010101" pitchFamily="49" charset="-122"/>
                <a:ea typeface="楷体" panose="02010609060101010101" pitchFamily="49" charset="-122"/>
              </a:rPr>
              <a:t>(</a:t>
            </a:r>
            <a:r>
              <a:rPr lang="en-US" altLang="zh-CN" b="0" dirty="0" err="1">
                <a:effectLst/>
                <a:latin typeface="楷体" panose="02010609060101010101" pitchFamily="49" charset="-122"/>
                <a:ea typeface="楷体" panose="02010609060101010101" pitchFamily="49" charset="-122"/>
              </a:rPr>
              <a:t>y_train</a:t>
            </a:r>
            <a:r>
              <a:rPr lang="en-US" altLang="zh-CN" b="0" dirty="0">
                <a:effectLst/>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错误样本强化权重：</a:t>
            </a:r>
            <a:endParaRPr lang="en-US" altLang="zh-CN" b="1"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对训练过程中错误率较高的样本赋予更高的权重。</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初始样本权重为</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，限制样本权重最大值为</a:t>
            </a:r>
            <a:r>
              <a:rPr lang="en-US" altLang="zh-CN" dirty="0">
                <a:latin typeface="楷体" panose="02010609060101010101" pitchFamily="49" charset="-122"/>
                <a:ea typeface="楷体" panose="02010609060101010101" pitchFamily="49" charset="-122"/>
              </a:rPr>
              <a:t>10</a:t>
            </a:r>
            <a:r>
              <a:rPr lang="zh-CN" altLang="en-US" dirty="0">
                <a:latin typeface="楷体" panose="02010609060101010101" pitchFamily="49" charset="-122"/>
                <a:ea typeface="楷体" panose="02010609060101010101" pitchFamily="49" charset="-122"/>
              </a:rPr>
              <a:t>，强化迭代</a:t>
            </a: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次。</a:t>
            </a:r>
            <a:endParaRPr lang="en-US" altLang="zh-CN"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权重归一化：</a:t>
            </a:r>
            <a:r>
              <a:rPr lang="en-US" altLang="zh-CN" dirty="0" err="1">
                <a:latin typeface="楷体" panose="02010609060101010101" pitchFamily="49" charset="-122"/>
                <a:ea typeface="楷体" panose="02010609060101010101" pitchFamily="49" charset="-122"/>
              </a:rPr>
              <a:t>train_weights</a:t>
            </a:r>
            <a:r>
              <a:rPr lang="en-US" altLang="zh-CN" dirty="0">
                <a:latin typeface="楷体" panose="02010609060101010101" pitchFamily="49" charset="-122"/>
                <a:ea typeface="楷体" panose="02010609060101010101" pitchFamily="49" charset="-122"/>
              </a:rPr>
              <a:t> = </a:t>
            </a:r>
            <a:r>
              <a:rPr lang="en-US" altLang="zh-CN" dirty="0" err="1">
                <a:latin typeface="楷体" panose="02010609060101010101" pitchFamily="49" charset="-122"/>
                <a:ea typeface="楷体" panose="02010609060101010101" pitchFamily="49" charset="-122"/>
              </a:rPr>
              <a:t>train_weights</a:t>
            </a:r>
            <a:r>
              <a:rPr lang="en-US" altLang="zh-CN" dirty="0">
                <a:latin typeface="楷体" panose="02010609060101010101" pitchFamily="49" charset="-122"/>
                <a:ea typeface="楷体" panose="02010609060101010101" pitchFamily="49" charset="-122"/>
              </a:rPr>
              <a:t> / </a:t>
            </a:r>
            <a:r>
              <a:rPr lang="en-US" altLang="zh-CN" dirty="0" err="1">
                <a:latin typeface="楷体" panose="02010609060101010101" pitchFamily="49" charset="-122"/>
                <a:ea typeface="楷体" panose="02010609060101010101" pitchFamily="49" charset="-122"/>
              </a:rPr>
              <a:t>np.sum</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train_weights</a:t>
            </a: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p>
            <a:endParaRPr lang="zh-CN" altLang="en-US" dirty="0"/>
          </a:p>
        </p:txBody>
      </p:sp>
    </p:spTree>
    <p:extLst>
      <p:ext uri="{BB962C8B-B14F-4D97-AF65-F5344CB8AC3E}">
        <p14:creationId xmlns:p14="http://schemas.microsoft.com/office/powerpoint/2010/main" val="1666907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6A0717-7142-440A-B9AC-186EDA3961E1}"/>
              </a:ext>
            </a:extLst>
          </p:cNvPr>
          <p:cNvSpPr>
            <a:spLocks noGrp="1"/>
          </p:cNvSpPr>
          <p:nvPr>
            <p:ph type="body" sz="quarter" idx="13"/>
          </p:nvPr>
        </p:nvSpPr>
        <p:spPr>
          <a:xfrm>
            <a:off x="509587" y="404813"/>
            <a:ext cx="4422336" cy="490537"/>
          </a:xfrm>
        </p:spPr>
        <p:txBody>
          <a:bodyPr/>
          <a:lstStyle/>
          <a:p>
            <a:r>
              <a:rPr lang="en-US" altLang="zh-CN" dirty="0"/>
              <a:t>2.2—</a:t>
            </a:r>
            <a:r>
              <a:rPr lang="zh-CN" altLang="en-US" dirty="0"/>
              <a:t>模型训练</a:t>
            </a:r>
          </a:p>
        </p:txBody>
      </p:sp>
      <p:sp>
        <p:nvSpPr>
          <p:cNvPr id="3" name="文本占位符 2">
            <a:extLst>
              <a:ext uri="{FF2B5EF4-FFF2-40B4-BE49-F238E27FC236}">
                <a16:creationId xmlns:a16="http://schemas.microsoft.com/office/drawing/2014/main" id="{BE614566-A3F6-44FF-B564-6FEA23BFB99E}"/>
              </a:ext>
            </a:extLst>
          </p:cNvPr>
          <p:cNvSpPr>
            <a:spLocks noGrp="1"/>
          </p:cNvSpPr>
          <p:nvPr>
            <p:ph type="body" sz="quarter" idx="14"/>
          </p:nvPr>
        </p:nvSpPr>
        <p:spPr/>
        <p:txBody>
          <a:bodyPr/>
          <a:lstStyle/>
          <a:p>
            <a:r>
              <a:rPr lang="zh-CN" altLang="en-US" dirty="0"/>
              <a:t>资料来源：</a:t>
            </a:r>
          </a:p>
        </p:txBody>
      </p:sp>
      <p:sp>
        <p:nvSpPr>
          <p:cNvPr id="5" name="文本框 4">
            <a:extLst>
              <a:ext uri="{FF2B5EF4-FFF2-40B4-BE49-F238E27FC236}">
                <a16:creationId xmlns:a16="http://schemas.microsoft.com/office/drawing/2014/main" id="{60BB15BD-7565-DD9A-BEE9-79976AFFC469}"/>
              </a:ext>
            </a:extLst>
          </p:cNvPr>
          <p:cNvSpPr txBox="1"/>
          <p:nvPr/>
        </p:nvSpPr>
        <p:spPr>
          <a:xfrm>
            <a:off x="509586" y="1080348"/>
            <a:ext cx="10622239" cy="4197559"/>
          </a:xfrm>
          <a:prstGeom prst="rect">
            <a:avLst/>
          </a:prstGeom>
          <a:noFill/>
        </p:spPr>
        <p:txBody>
          <a:bodyPr wrap="square">
            <a:spAutoFit/>
          </a:bodyPr>
          <a:lstStyle/>
          <a:p>
            <a:pPr>
              <a:lnSpc>
                <a:spcPct val="150000"/>
              </a:lnSpc>
            </a:pPr>
            <a:r>
              <a:rPr lang="en-US" altLang="zh-CN" sz="1800" dirty="0">
                <a:latin typeface="楷体" panose="02010609060101010101" pitchFamily="49" charset="-122"/>
                <a:ea typeface="楷体" panose="02010609060101010101" pitchFamily="49" charset="-122"/>
                <a:cs typeface="Times New Roman" panose="02020603050405020304" pitchFamily="18" charset="0"/>
              </a:rPr>
              <a:t>·</a:t>
            </a:r>
            <a:r>
              <a:rPr lang="zh-CN" altLang="en-US" sz="1800" dirty="0">
                <a:latin typeface="楷体" panose="02010609060101010101" pitchFamily="49" charset="-122"/>
                <a:ea typeface="楷体" panose="02010609060101010101" pitchFamily="49" charset="-122"/>
                <a:cs typeface="Times New Roman" panose="02020603050405020304" pitchFamily="18" charset="0"/>
              </a:rPr>
              <a:t>按照</a:t>
            </a:r>
            <a:r>
              <a:rPr lang="en-US" altLang="zh-CN" sz="1800" dirty="0">
                <a:latin typeface="楷体" panose="02010609060101010101" pitchFamily="49" charset="-122"/>
                <a:ea typeface="楷体" panose="02010609060101010101" pitchFamily="49" charset="-122"/>
                <a:cs typeface="Times New Roman" panose="02020603050405020304" pitchFamily="18" charset="0"/>
              </a:rPr>
              <a:t>8:1</a:t>
            </a:r>
            <a:r>
              <a:rPr lang="zh-CN" altLang="en-US" sz="1800" dirty="0">
                <a:latin typeface="楷体" panose="02010609060101010101" pitchFamily="49" charset="-122"/>
                <a:ea typeface="楷体" panose="02010609060101010101" pitchFamily="49" charset="-122"/>
                <a:cs typeface="Times New Roman" panose="02020603050405020304" pitchFamily="18" charset="0"/>
              </a:rPr>
              <a:t>的比例划分为训练集及验证集。使用参数最佳值，设置迭代轮数为</a:t>
            </a:r>
            <a:r>
              <a:rPr lang="en-US" altLang="zh-CN" sz="1800" dirty="0">
                <a:latin typeface="楷体" panose="02010609060101010101" pitchFamily="49" charset="-122"/>
                <a:ea typeface="楷体" panose="02010609060101010101" pitchFamily="49" charset="-122"/>
                <a:cs typeface="Times New Roman" panose="02020603050405020304" pitchFamily="18" charset="0"/>
              </a:rPr>
              <a:t>2000</a:t>
            </a:r>
            <a:r>
              <a:rPr lang="zh-CN" altLang="en-US" sz="1800" dirty="0">
                <a:latin typeface="楷体" panose="02010609060101010101" pitchFamily="49" charset="-122"/>
                <a:ea typeface="楷体" panose="02010609060101010101" pitchFamily="49" charset="-122"/>
                <a:cs typeface="Times New Roman" panose="02020603050405020304" pitchFamily="18" charset="0"/>
              </a:rPr>
              <a:t>，早停轮数为</a:t>
            </a:r>
            <a:r>
              <a:rPr lang="en-US" altLang="zh-CN" sz="1800" dirty="0">
                <a:latin typeface="楷体" panose="02010609060101010101" pitchFamily="49" charset="-122"/>
                <a:ea typeface="楷体" panose="02010609060101010101" pitchFamily="49" charset="-122"/>
                <a:cs typeface="Times New Roman" panose="02020603050405020304" pitchFamily="18" charset="0"/>
              </a:rPr>
              <a:t>10</a:t>
            </a:r>
            <a:r>
              <a:rPr lang="zh-CN" altLang="en-US" sz="1800" dirty="0">
                <a:latin typeface="楷体" panose="02010609060101010101" pitchFamily="49" charset="-122"/>
                <a:ea typeface="楷体" panose="02010609060101010101" pitchFamily="49" charset="-122"/>
                <a:cs typeface="Times New Roman" panose="02020603050405020304" pitchFamily="18" charset="0"/>
              </a:rPr>
              <a:t>，训练在第</a:t>
            </a:r>
            <a:r>
              <a:rPr lang="en-US" altLang="zh-CN" sz="1800" dirty="0">
                <a:latin typeface="楷体" panose="02010609060101010101" pitchFamily="49" charset="-122"/>
                <a:ea typeface="楷体" panose="02010609060101010101" pitchFamily="49" charset="-122"/>
                <a:cs typeface="Times New Roman" panose="02020603050405020304" pitchFamily="18" charset="0"/>
              </a:rPr>
              <a:t>1273</a:t>
            </a:r>
            <a:r>
              <a:rPr lang="zh-CN" altLang="en-US" sz="1800" dirty="0">
                <a:latin typeface="楷体" panose="02010609060101010101" pitchFamily="49" charset="-122"/>
                <a:ea typeface="楷体" panose="02010609060101010101" pitchFamily="49" charset="-122"/>
                <a:cs typeface="Times New Roman" panose="02020603050405020304" pitchFamily="18" charset="0"/>
              </a:rPr>
              <a:t>次迭代时实现早停。</a:t>
            </a:r>
            <a:endParaRPr lang="en-US" altLang="zh-CN" sz="1800" dirty="0">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pPr>
            <a:r>
              <a:rPr lang="en-US" altLang="zh-CN" sz="1800" dirty="0">
                <a:latin typeface="楷体" panose="02010609060101010101" pitchFamily="49" charset="-122"/>
                <a:ea typeface="楷体" panose="02010609060101010101" pitchFamily="49" charset="-122"/>
                <a:cs typeface="Times New Roman" panose="02020603050405020304" pitchFamily="18" charset="0"/>
              </a:rPr>
              <a:t>·</a:t>
            </a:r>
            <a:r>
              <a:rPr lang="zh-CN" altLang="en-US" sz="1800" b="1" dirty="0">
                <a:latin typeface="楷体" panose="02010609060101010101" pitchFamily="49" charset="-122"/>
                <a:ea typeface="楷体" panose="02010609060101010101" pitchFamily="49" charset="-122"/>
                <a:cs typeface="Times New Roman" panose="02020603050405020304" pitchFamily="18" charset="0"/>
              </a:rPr>
              <a:t>线性权重：</a:t>
            </a:r>
            <a:r>
              <a:rPr lang="zh-CN" altLang="en-US" sz="1800" dirty="0">
                <a:latin typeface="楷体" panose="02010609060101010101" pitchFamily="49" charset="-122"/>
                <a:ea typeface="楷体" panose="02010609060101010101" pitchFamily="49" charset="-122"/>
                <a:cs typeface="Times New Roman" panose="02020603050405020304" pitchFamily="18" charset="0"/>
              </a:rPr>
              <a:t>在测试集上的</a:t>
            </a:r>
            <a:r>
              <a:rPr lang="en-US" altLang="zh-CN" sz="1800" dirty="0">
                <a:latin typeface="楷体" panose="02010609060101010101" pitchFamily="49" charset="-122"/>
                <a:ea typeface="楷体" panose="02010609060101010101" pitchFamily="49" charset="-122"/>
                <a:cs typeface="Times New Roman" panose="02020603050405020304" pitchFamily="18" charset="0"/>
              </a:rPr>
              <a:t>MAE</a:t>
            </a:r>
            <a:r>
              <a:rPr lang="zh-CN" altLang="en-US" sz="1800" dirty="0">
                <a:latin typeface="楷体" panose="02010609060101010101" pitchFamily="49" charset="-122"/>
                <a:ea typeface="楷体" panose="02010609060101010101" pitchFamily="49" charset="-122"/>
                <a:cs typeface="Times New Roman" panose="02020603050405020304" pitchFamily="18" charset="0"/>
              </a:rPr>
              <a:t>值为</a:t>
            </a:r>
            <a:r>
              <a:rPr lang="en-US" altLang="zh-CN" b="0" i="0" dirty="0">
                <a:solidFill>
                  <a:srgbClr val="000000"/>
                </a:solidFill>
                <a:effectLst/>
                <a:latin typeface="楷体" panose="02010609060101010101" pitchFamily="49" charset="-122"/>
                <a:ea typeface="楷体" panose="02010609060101010101" pitchFamily="49" charset="-122"/>
              </a:rPr>
              <a:t>5.837257149884868</a:t>
            </a:r>
            <a:r>
              <a:rPr lang="zh-CN" altLang="en-US" sz="18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1800" dirty="0">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pPr>
            <a:r>
              <a:rPr lang="en-US" altLang="zh-CN" dirty="0">
                <a:latin typeface="楷体" panose="02010609060101010101" pitchFamily="49" charset="-122"/>
                <a:ea typeface="楷体" panose="02010609060101010101" pitchFamily="49" charset="-122"/>
                <a:cs typeface="Times New Roman" panose="02020603050405020304" pitchFamily="18" charset="0"/>
              </a:rPr>
              <a:t>·</a:t>
            </a:r>
            <a:r>
              <a:rPr lang="zh-CN" altLang="en-US" b="1" dirty="0">
                <a:latin typeface="楷体" panose="02010609060101010101" pitchFamily="49" charset="-122"/>
                <a:ea typeface="楷体" panose="02010609060101010101" pitchFamily="49" charset="-122"/>
                <a:cs typeface="Times New Roman" panose="02020603050405020304" pitchFamily="18" charset="0"/>
              </a:rPr>
              <a:t>指数权重：</a:t>
            </a:r>
            <a:r>
              <a:rPr lang="zh-CN" altLang="en-US" sz="1800" dirty="0">
                <a:latin typeface="楷体" panose="02010609060101010101" pitchFamily="49" charset="-122"/>
                <a:ea typeface="楷体" panose="02010609060101010101" pitchFamily="49" charset="-122"/>
                <a:cs typeface="Times New Roman" panose="02020603050405020304" pitchFamily="18" charset="0"/>
              </a:rPr>
              <a:t>在测试集上的</a:t>
            </a:r>
            <a:r>
              <a:rPr lang="en-US" altLang="zh-CN" sz="1800" dirty="0">
                <a:latin typeface="楷体" panose="02010609060101010101" pitchFamily="49" charset="-122"/>
                <a:ea typeface="楷体" panose="02010609060101010101" pitchFamily="49" charset="-122"/>
                <a:cs typeface="Times New Roman" panose="02020603050405020304" pitchFamily="18" charset="0"/>
              </a:rPr>
              <a:t>MAE</a:t>
            </a:r>
            <a:r>
              <a:rPr lang="zh-CN" altLang="en-US" sz="1800" dirty="0">
                <a:latin typeface="楷体" panose="02010609060101010101" pitchFamily="49" charset="-122"/>
                <a:ea typeface="楷体" panose="02010609060101010101" pitchFamily="49" charset="-122"/>
                <a:cs typeface="Times New Roman" panose="02020603050405020304" pitchFamily="18" charset="0"/>
              </a:rPr>
              <a:t>值为</a:t>
            </a:r>
            <a:r>
              <a:rPr lang="en-US" altLang="zh-CN" b="0" i="0" dirty="0">
                <a:solidFill>
                  <a:srgbClr val="000000"/>
                </a:solidFill>
                <a:effectLst/>
                <a:latin typeface="楷体" panose="02010609060101010101" pitchFamily="49" charset="-122"/>
                <a:ea typeface="楷体" panose="02010609060101010101" pitchFamily="49" charset="-122"/>
              </a:rPr>
              <a:t>6.592052044271664</a:t>
            </a:r>
            <a:r>
              <a:rPr lang="zh-CN" altLang="en-US" sz="18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1800" dirty="0">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pPr>
            <a:r>
              <a:rPr lang="en-US" altLang="zh-CN" dirty="0">
                <a:latin typeface="楷体" panose="02010609060101010101" pitchFamily="49" charset="-122"/>
                <a:ea typeface="楷体" panose="02010609060101010101" pitchFamily="49" charset="-122"/>
                <a:cs typeface="Times New Roman" panose="02020603050405020304" pitchFamily="18" charset="0"/>
              </a:rPr>
              <a:t>·</a:t>
            </a:r>
            <a:r>
              <a:rPr lang="zh-CN" altLang="en-US" b="1" dirty="0">
                <a:latin typeface="楷体" panose="02010609060101010101" pitchFamily="49" charset="-122"/>
                <a:ea typeface="楷体" panose="02010609060101010101" pitchFamily="49" charset="-122"/>
                <a:cs typeface="Times New Roman" panose="02020603050405020304" pitchFamily="18" charset="0"/>
              </a:rPr>
              <a:t>错误强化：</a:t>
            </a:r>
            <a:r>
              <a:rPr lang="zh-CN" altLang="en-US" dirty="0">
                <a:latin typeface="楷体" panose="02010609060101010101" pitchFamily="49" charset="-122"/>
                <a:ea typeface="楷体" panose="02010609060101010101" pitchFamily="49" charset="-122"/>
                <a:cs typeface="Times New Roman" panose="02020603050405020304" pitchFamily="18" charset="0"/>
              </a:rPr>
              <a:t>计算训练集上的误差，使用误差更新样本权重，重新创建带新权重的数据集。</a:t>
            </a:r>
            <a:endParaRPr lang="en-US" altLang="zh-CN" dirty="0">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pPr>
            <a:r>
              <a:rPr lang="en-US" altLang="zh-CN" b="0" dirty="0">
                <a:effectLst/>
                <a:latin typeface="楷体" panose="02010609060101010101" pitchFamily="49" charset="-122"/>
                <a:ea typeface="楷体" panose="02010609060101010101" pitchFamily="49" charset="-122"/>
              </a:rPr>
              <a:t>  </a:t>
            </a:r>
            <a:r>
              <a:rPr lang="en-US" altLang="zh-CN" b="0" dirty="0" err="1">
                <a:effectLst/>
                <a:latin typeface="楷体" panose="02010609060101010101" pitchFamily="49" charset="-122"/>
                <a:ea typeface="楷体" panose="02010609060101010101" pitchFamily="49" charset="-122"/>
              </a:rPr>
              <a:t>sample_weights</a:t>
            </a:r>
            <a:r>
              <a:rPr lang="en-US" altLang="zh-CN" b="0" dirty="0">
                <a:effectLst/>
                <a:latin typeface="楷体" panose="02010609060101010101" pitchFamily="49" charset="-122"/>
                <a:ea typeface="楷体" panose="02010609060101010101" pitchFamily="49" charset="-122"/>
              </a:rPr>
              <a:t> = 1 + errors </a:t>
            </a:r>
            <a:r>
              <a:rPr lang="zh-CN" altLang="en-US" b="0" dirty="0">
                <a:effectLst/>
                <a:latin typeface="楷体" panose="02010609060101010101" pitchFamily="49" charset="-122"/>
                <a:ea typeface="楷体" panose="02010609060101010101" pitchFamily="49" charset="-122"/>
              </a:rPr>
              <a:t>（权重与误差呈线性关系）</a:t>
            </a:r>
          </a:p>
          <a:p>
            <a:pPr>
              <a:lnSpc>
                <a:spcPct val="150000"/>
              </a:lnSpc>
            </a:pPr>
            <a:r>
              <a:rPr lang="en-US" altLang="zh-CN" dirty="0">
                <a:latin typeface="楷体" panose="02010609060101010101" pitchFamily="49" charset="-122"/>
                <a:ea typeface="楷体" panose="02010609060101010101" pitchFamily="49" charset="-122"/>
              </a:rPr>
              <a:t>  </a:t>
            </a:r>
            <a:r>
              <a:rPr lang="zh-CN" altLang="en-US" b="0" dirty="0">
                <a:effectLst/>
                <a:latin typeface="楷体" panose="02010609060101010101" pitchFamily="49" charset="-122"/>
                <a:ea typeface="楷体" panose="02010609060101010101" pitchFamily="49" charset="-122"/>
              </a:rPr>
              <a:t>动态降低学习率（每次训练后，学习率下降 </a:t>
            </a:r>
            <a:r>
              <a:rPr lang="en-US" altLang="zh-CN" b="0" dirty="0">
                <a:effectLst/>
                <a:latin typeface="楷体" panose="02010609060101010101" pitchFamily="49" charset="-122"/>
                <a:ea typeface="楷体" panose="02010609060101010101" pitchFamily="49" charset="-122"/>
              </a:rPr>
              <a:t>10%</a:t>
            </a:r>
            <a:r>
              <a:rPr lang="zh-CN" altLang="en-US" b="0" dirty="0">
                <a:effectLst/>
                <a:latin typeface="楷体" panose="02010609060101010101" pitchFamily="49" charset="-122"/>
                <a:ea typeface="楷体" panose="02010609060101010101" pitchFamily="49" charset="-122"/>
              </a:rPr>
              <a:t>）</a:t>
            </a:r>
          </a:p>
          <a:p>
            <a:pPr>
              <a:lnSpc>
                <a:spcPct val="150000"/>
              </a:lnSpc>
            </a:pPr>
            <a:r>
              <a:rPr lang="zh-CN" altLang="en-US" b="0" dirty="0">
                <a:effectLst/>
                <a:latin typeface="楷体" panose="02010609060101010101" pitchFamily="49" charset="-122"/>
                <a:ea typeface="楷体" panose="02010609060101010101" pitchFamily="49" charset="-122"/>
              </a:rPr>
              <a:t>   </a:t>
            </a:r>
            <a:r>
              <a:rPr lang="en-US" altLang="zh-CN" b="0" dirty="0">
                <a:effectLst/>
                <a:latin typeface="楷体" panose="02010609060101010101" pitchFamily="49" charset="-122"/>
                <a:ea typeface="楷体" panose="02010609060101010101" pitchFamily="49" charset="-122"/>
              </a:rPr>
              <a:t>params['</a:t>
            </a:r>
            <a:r>
              <a:rPr lang="en-US" altLang="zh-CN" b="0" dirty="0" err="1">
                <a:effectLst/>
                <a:latin typeface="楷体" panose="02010609060101010101" pitchFamily="49" charset="-122"/>
                <a:ea typeface="楷体" panose="02010609060101010101" pitchFamily="49" charset="-122"/>
              </a:rPr>
              <a:t>learning_rate</a:t>
            </a:r>
            <a:r>
              <a:rPr lang="en-US" altLang="zh-CN" b="0" dirty="0">
                <a:effectLst/>
                <a:latin typeface="楷体" panose="02010609060101010101" pitchFamily="49" charset="-122"/>
                <a:ea typeface="楷体" panose="02010609060101010101" pitchFamily="49" charset="-122"/>
              </a:rPr>
              <a:t>'] = </a:t>
            </a:r>
            <a:r>
              <a:rPr lang="en-US" altLang="zh-CN" b="0" dirty="0" err="1">
                <a:effectLst/>
                <a:latin typeface="楷体" panose="02010609060101010101" pitchFamily="49" charset="-122"/>
                <a:ea typeface="楷体" panose="02010609060101010101" pitchFamily="49" charset="-122"/>
              </a:rPr>
              <a:t>initial_learning_rate</a:t>
            </a:r>
            <a:r>
              <a:rPr lang="en-US" altLang="zh-CN" b="0" dirty="0">
                <a:effectLst/>
                <a:latin typeface="楷体" panose="02010609060101010101" pitchFamily="49" charset="-122"/>
                <a:ea typeface="楷体" panose="02010609060101010101" pitchFamily="49" charset="-122"/>
              </a:rPr>
              <a:t> * (0.9 ** (</a:t>
            </a:r>
            <a:r>
              <a:rPr lang="en-US" altLang="zh-CN" b="0" dirty="0" err="1">
                <a:effectLst/>
                <a:latin typeface="楷体" panose="02010609060101010101" pitchFamily="49" charset="-122"/>
                <a:ea typeface="楷体" panose="02010609060101010101" pitchFamily="49" charset="-122"/>
              </a:rPr>
              <a:t>i</a:t>
            </a:r>
            <a:r>
              <a:rPr lang="en-US" altLang="zh-CN" b="0" dirty="0">
                <a:effectLst/>
                <a:latin typeface="楷体" panose="02010609060101010101" pitchFamily="49" charset="-122"/>
                <a:ea typeface="楷体" panose="02010609060101010101" pitchFamily="49" charset="-122"/>
              </a:rPr>
              <a:t> + 1))</a:t>
            </a:r>
            <a:endParaRPr lang="en-US" altLang="zh-CN" dirty="0">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pPr>
            <a:r>
              <a:rPr lang="zh-CN" altLang="en-US" sz="1800" dirty="0">
                <a:latin typeface="楷体" panose="02010609060101010101" pitchFamily="49" charset="-122"/>
                <a:ea typeface="楷体" panose="02010609060101010101" pitchFamily="49" charset="-122"/>
                <a:cs typeface="Times New Roman" panose="02020603050405020304" pitchFamily="18" charset="0"/>
              </a:rPr>
              <a:t>  在测试集上的</a:t>
            </a:r>
            <a:r>
              <a:rPr lang="en-US" altLang="zh-CN" sz="1800" dirty="0">
                <a:latin typeface="楷体" panose="02010609060101010101" pitchFamily="49" charset="-122"/>
                <a:ea typeface="楷体" panose="02010609060101010101" pitchFamily="49" charset="-122"/>
                <a:cs typeface="Times New Roman" panose="02020603050405020304" pitchFamily="18" charset="0"/>
              </a:rPr>
              <a:t>MAE</a:t>
            </a:r>
            <a:r>
              <a:rPr lang="zh-CN" altLang="en-US" sz="1800" dirty="0">
                <a:latin typeface="楷体" panose="02010609060101010101" pitchFamily="49" charset="-122"/>
                <a:ea typeface="楷体" panose="02010609060101010101" pitchFamily="49" charset="-122"/>
                <a:cs typeface="Times New Roman" panose="02020603050405020304" pitchFamily="18" charset="0"/>
              </a:rPr>
              <a:t>值为</a:t>
            </a:r>
            <a:r>
              <a:rPr lang="en-US" altLang="zh-CN" b="0" i="0" dirty="0">
                <a:effectLst/>
                <a:latin typeface="楷体" panose="02010609060101010101" pitchFamily="49" charset="-122"/>
                <a:ea typeface="楷体" panose="02010609060101010101" pitchFamily="49" charset="-122"/>
              </a:rPr>
              <a:t>5.852044442026959</a:t>
            </a:r>
            <a:r>
              <a:rPr lang="zh-CN" altLang="en-US" b="0" i="0" dirty="0">
                <a:effectLst/>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n"/>
            </a:pP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61268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5C5C58-3ACD-4351-8943-F8B86A95E3B2}"/>
              </a:ext>
            </a:extLst>
          </p:cNvPr>
          <p:cNvSpPr>
            <a:spLocks noGrp="1"/>
          </p:cNvSpPr>
          <p:nvPr>
            <p:ph type="body" sz="quarter" idx="13"/>
          </p:nvPr>
        </p:nvSpPr>
        <p:spPr>
          <a:xfrm>
            <a:off x="509587" y="404813"/>
            <a:ext cx="3799765" cy="490537"/>
          </a:xfrm>
        </p:spPr>
        <p:txBody>
          <a:bodyPr/>
          <a:lstStyle/>
          <a:p>
            <a:r>
              <a:rPr lang="en-US" altLang="zh-CN" i="1" dirty="0"/>
              <a:t>3. </a:t>
            </a:r>
            <a:r>
              <a:rPr lang="zh-CN" altLang="en-US" i="1" dirty="0"/>
              <a:t>增量训练方法</a:t>
            </a:r>
          </a:p>
        </p:txBody>
      </p:sp>
      <p:grpSp>
        <p:nvGrpSpPr>
          <p:cNvPr id="33" name="组合 32">
            <a:extLst>
              <a:ext uri="{FF2B5EF4-FFF2-40B4-BE49-F238E27FC236}">
                <a16:creationId xmlns:a16="http://schemas.microsoft.com/office/drawing/2014/main" id="{4C7603E8-A115-49DA-B619-EE86EA4D60EE}"/>
              </a:ext>
            </a:extLst>
          </p:cNvPr>
          <p:cNvGrpSpPr/>
          <p:nvPr/>
        </p:nvGrpSpPr>
        <p:grpSpPr>
          <a:xfrm>
            <a:off x="2189686" y="1869952"/>
            <a:ext cx="6598714" cy="536575"/>
            <a:chOff x="2037286" y="1849632"/>
            <a:chExt cx="6598714" cy="536575"/>
          </a:xfrm>
        </p:grpSpPr>
        <p:sp>
          <p:nvSpPr>
            <p:cNvPr id="4" name="矩形 3">
              <a:extLst>
                <a:ext uri="{FF2B5EF4-FFF2-40B4-BE49-F238E27FC236}">
                  <a16:creationId xmlns:a16="http://schemas.microsoft.com/office/drawing/2014/main" id="{0E28B5A6-DA98-4585-9964-46B91E652ED0}"/>
                </a:ext>
              </a:extLst>
            </p:cNvPr>
            <p:cNvSpPr/>
            <p:nvPr/>
          </p:nvSpPr>
          <p:spPr>
            <a:xfrm>
              <a:off x="2037286" y="1849632"/>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3.1</a:t>
              </a:r>
              <a:endParaRPr lang="zh-CN" altLang="en-US" sz="2800" i="1"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15D5B340-AD82-492C-A67E-F9214093451D}"/>
                </a:ext>
              </a:extLst>
            </p:cNvPr>
            <p:cNvSpPr/>
            <p:nvPr/>
          </p:nvSpPr>
          <p:spPr>
            <a:xfrm>
              <a:off x="2890726" y="1849632"/>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数据集加载</a:t>
              </a:r>
            </a:p>
          </p:txBody>
        </p:sp>
      </p:grpSp>
      <p:grpSp>
        <p:nvGrpSpPr>
          <p:cNvPr id="34" name="组合 33">
            <a:extLst>
              <a:ext uri="{FF2B5EF4-FFF2-40B4-BE49-F238E27FC236}">
                <a16:creationId xmlns:a16="http://schemas.microsoft.com/office/drawing/2014/main" id="{908AB2D4-20C7-420D-9935-45C03AF9C5FC}"/>
              </a:ext>
            </a:extLst>
          </p:cNvPr>
          <p:cNvGrpSpPr/>
          <p:nvPr/>
        </p:nvGrpSpPr>
        <p:grpSpPr>
          <a:xfrm>
            <a:off x="2189686" y="2750379"/>
            <a:ext cx="6598714" cy="536575"/>
            <a:chOff x="2037286" y="2730059"/>
            <a:chExt cx="6598714" cy="536575"/>
          </a:xfrm>
        </p:grpSpPr>
        <p:sp>
          <p:nvSpPr>
            <p:cNvPr id="10" name="矩形 9">
              <a:extLst>
                <a:ext uri="{FF2B5EF4-FFF2-40B4-BE49-F238E27FC236}">
                  <a16:creationId xmlns:a16="http://schemas.microsoft.com/office/drawing/2014/main" id="{CED7DF58-16F0-46CF-B60A-C2342A27E530}"/>
                </a:ext>
              </a:extLst>
            </p:cNvPr>
            <p:cNvSpPr/>
            <p:nvPr/>
          </p:nvSpPr>
          <p:spPr>
            <a:xfrm>
              <a:off x="2037286" y="2730059"/>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3.2</a:t>
              </a:r>
              <a:endParaRPr lang="zh-CN" altLang="en-US" sz="2800" i="1"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00DA8657-8299-4362-8C4A-C0FA91153BEF}"/>
                </a:ext>
              </a:extLst>
            </p:cNvPr>
            <p:cNvSpPr/>
            <p:nvPr/>
          </p:nvSpPr>
          <p:spPr>
            <a:xfrm>
              <a:off x="2890726" y="2730866"/>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模型调参</a:t>
              </a:r>
            </a:p>
          </p:txBody>
        </p:sp>
      </p:grpSp>
      <p:grpSp>
        <p:nvGrpSpPr>
          <p:cNvPr id="35" name="组合 34">
            <a:extLst>
              <a:ext uri="{FF2B5EF4-FFF2-40B4-BE49-F238E27FC236}">
                <a16:creationId xmlns:a16="http://schemas.microsoft.com/office/drawing/2014/main" id="{6CF2AD3F-F158-4FF5-8D98-B5DE1A16B6D3}"/>
              </a:ext>
            </a:extLst>
          </p:cNvPr>
          <p:cNvGrpSpPr/>
          <p:nvPr/>
        </p:nvGrpSpPr>
        <p:grpSpPr>
          <a:xfrm>
            <a:off x="2189686" y="3618147"/>
            <a:ext cx="6598714" cy="536575"/>
            <a:chOff x="2037286" y="3597827"/>
            <a:chExt cx="6598714" cy="536575"/>
          </a:xfrm>
        </p:grpSpPr>
        <p:sp>
          <p:nvSpPr>
            <p:cNvPr id="16" name="矩形 15">
              <a:extLst>
                <a:ext uri="{FF2B5EF4-FFF2-40B4-BE49-F238E27FC236}">
                  <a16:creationId xmlns:a16="http://schemas.microsoft.com/office/drawing/2014/main" id="{63E13BE3-F957-44B3-A8B4-2692CE7E64BF}"/>
                </a:ext>
              </a:extLst>
            </p:cNvPr>
            <p:cNvSpPr/>
            <p:nvPr/>
          </p:nvSpPr>
          <p:spPr>
            <a:xfrm>
              <a:off x="2037286" y="3597827"/>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3.3</a:t>
              </a:r>
              <a:endParaRPr lang="zh-CN" altLang="en-US" sz="2800" i="1"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81DDD20E-A8AF-468C-A953-712062F28626}"/>
                </a:ext>
              </a:extLst>
            </p:cNvPr>
            <p:cNvSpPr/>
            <p:nvPr/>
          </p:nvSpPr>
          <p:spPr>
            <a:xfrm>
              <a:off x="2890726" y="3598634"/>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模型训练与评估</a:t>
              </a:r>
            </a:p>
          </p:txBody>
        </p:sp>
      </p:grpSp>
      <p:grpSp>
        <p:nvGrpSpPr>
          <p:cNvPr id="36" name="组合 35">
            <a:extLst>
              <a:ext uri="{FF2B5EF4-FFF2-40B4-BE49-F238E27FC236}">
                <a16:creationId xmlns:a16="http://schemas.microsoft.com/office/drawing/2014/main" id="{4396D748-920F-4CED-B164-5F6A7C873B43}"/>
              </a:ext>
            </a:extLst>
          </p:cNvPr>
          <p:cNvGrpSpPr/>
          <p:nvPr/>
        </p:nvGrpSpPr>
        <p:grpSpPr>
          <a:xfrm>
            <a:off x="2189686" y="4492113"/>
            <a:ext cx="6598714" cy="536575"/>
            <a:chOff x="2037286" y="4471793"/>
            <a:chExt cx="6598714" cy="536575"/>
          </a:xfrm>
        </p:grpSpPr>
        <p:sp>
          <p:nvSpPr>
            <p:cNvPr id="22" name="矩形 21">
              <a:extLst>
                <a:ext uri="{FF2B5EF4-FFF2-40B4-BE49-F238E27FC236}">
                  <a16:creationId xmlns:a16="http://schemas.microsoft.com/office/drawing/2014/main" id="{B948659D-1F68-4E8D-AA89-E60DF64B533C}"/>
                </a:ext>
              </a:extLst>
            </p:cNvPr>
            <p:cNvSpPr/>
            <p:nvPr/>
          </p:nvSpPr>
          <p:spPr>
            <a:xfrm>
              <a:off x="2037286" y="4471793"/>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3.4</a:t>
              </a:r>
              <a:endParaRPr lang="zh-CN" altLang="en-US" sz="2800" i="1"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261F1CA-6CCE-469D-B12F-9585A2721A4C}"/>
                </a:ext>
              </a:extLst>
            </p:cNvPr>
            <p:cNvSpPr/>
            <p:nvPr/>
          </p:nvSpPr>
          <p:spPr>
            <a:xfrm>
              <a:off x="2890726" y="4472600"/>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均值方差缩放</a:t>
              </a:r>
            </a:p>
          </p:txBody>
        </p:sp>
      </p:grpSp>
    </p:spTree>
    <p:extLst>
      <p:ext uri="{BB962C8B-B14F-4D97-AF65-F5344CB8AC3E}">
        <p14:creationId xmlns:p14="http://schemas.microsoft.com/office/powerpoint/2010/main" val="1903693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6A0717-7142-440A-B9AC-186EDA3961E1}"/>
              </a:ext>
            </a:extLst>
          </p:cNvPr>
          <p:cNvSpPr>
            <a:spLocks noGrp="1"/>
          </p:cNvSpPr>
          <p:nvPr>
            <p:ph type="body" sz="quarter" idx="13"/>
          </p:nvPr>
        </p:nvSpPr>
        <p:spPr>
          <a:xfrm>
            <a:off x="509587" y="404813"/>
            <a:ext cx="2632447" cy="490537"/>
          </a:xfrm>
        </p:spPr>
        <p:txBody>
          <a:bodyPr/>
          <a:lstStyle/>
          <a:p>
            <a:r>
              <a:rPr lang="en-US" altLang="zh-CN" dirty="0"/>
              <a:t>3.1 </a:t>
            </a:r>
            <a:r>
              <a:rPr lang="zh-CN" altLang="en-US" dirty="0"/>
              <a:t>数据集加载</a:t>
            </a:r>
          </a:p>
        </p:txBody>
      </p:sp>
      <p:pic>
        <p:nvPicPr>
          <p:cNvPr id="5" name="图片 4">
            <a:extLst>
              <a:ext uri="{FF2B5EF4-FFF2-40B4-BE49-F238E27FC236}">
                <a16:creationId xmlns:a16="http://schemas.microsoft.com/office/drawing/2014/main" id="{852C2D0F-4D0A-429F-AE42-3A6145D1317F}"/>
              </a:ext>
            </a:extLst>
          </p:cNvPr>
          <p:cNvPicPr>
            <a:picLocks noChangeAspect="1"/>
          </p:cNvPicPr>
          <p:nvPr/>
        </p:nvPicPr>
        <p:blipFill>
          <a:blip r:embed="rId2"/>
          <a:stretch>
            <a:fillRect/>
          </a:stretch>
        </p:blipFill>
        <p:spPr>
          <a:xfrm>
            <a:off x="1130025" y="3107987"/>
            <a:ext cx="9931941" cy="2501561"/>
          </a:xfrm>
          <a:prstGeom prst="rect">
            <a:avLst/>
          </a:prstGeom>
        </p:spPr>
      </p:pic>
      <p:sp>
        <p:nvSpPr>
          <p:cNvPr id="6" name="文本框 5">
            <a:extLst>
              <a:ext uri="{FF2B5EF4-FFF2-40B4-BE49-F238E27FC236}">
                <a16:creationId xmlns:a16="http://schemas.microsoft.com/office/drawing/2014/main" id="{EB0226E5-76BA-405C-A112-06F11495ADF9}"/>
              </a:ext>
            </a:extLst>
          </p:cNvPr>
          <p:cNvSpPr txBox="1"/>
          <p:nvPr/>
        </p:nvSpPr>
        <p:spPr>
          <a:xfrm>
            <a:off x="3926171" y="5794886"/>
            <a:ext cx="4339650" cy="369332"/>
          </a:xfrm>
          <a:prstGeom prst="rect">
            <a:avLst/>
          </a:prstGeom>
          <a:noFill/>
        </p:spPr>
        <p:txBody>
          <a:bodyPr wrap="none" rtlCol="0">
            <a:spAutoFit/>
          </a:bodyPr>
          <a:lstStyle/>
          <a:p>
            <a:pPr algn="ctr"/>
            <a:r>
              <a:rPr lang="zh-CN" altLang="en-US" dirty="0">
                <a:latin typeface="楷体" panose="02010609060101010101" pitchFamily="49" charset="-122"/>
                <a:ea typeface="楷体" panose="02010609060101010101" pitchFamily="49" charset="-122"/>
              </a:rPr>
              <a:t>不同时段各批次数据特征值概率密度曲线</a:t>
            </a:r>
          </a:p>
        </p:txBody>
      </p:sp>
      <p:sp>
        <p:nvSpPr>
          <p:cNvPr id="7" name="文本框 6">
            <a:extLst>
              <a:ext uri="{FF2B5EF4-FFF2-40B4-BE49-F238E27FC236}">
                <a16:creationId xmlns:a16="http://schemas.microsoft.com/office/drawing/2014/main" id="{1F9413A8-AB4C-452F-B659-FDF973CC3559}"/>
              </a:ext>
            </a:extLst>
          </p:cNvPr>
          <p:cNvSpPr txBox="1"/>
          <p:nvPr/>
        </p:nvSpPr>
        <p:spPr>
          <a:xfrm>
            <a:off x="509332" y="1063627"/>
            <a:ext cx="11173331" cy="1684244"/>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由于不同时段的数据分布基本均匀，因此增量训练在理论上是可行的。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在全部数据中，随机筛选出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用作测试集，其余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用作训练集。对于训练集，以</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time_id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为键，设置窗口为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组训练数据，用于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轮增量训练。</a:t>
            </a:r>
          </a:p>
        </p:txBody>
      </p:sp>
    </p:spTree>
    <p:extLst>
      <p:ext uri="{BB962C8B-B14F-4D97-AF65-F5344CB8AC3E}">
        <p14:creationId xmlns:p14="http://schemas.microsoft.com/office/powerpoint/2010/main" val="2738462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E614566-A3F6-44FF-B564-6FEA23BFB99E}"/>
              </a:ext>
            </a:extLst>
          </p:cNvPr>
          <p:cNvSpPr>
            <a:spLocks noGrp="1"/>
          </p:cNvSpPr>
          <p:nvPr>
            <p:ph type="body" sz="quarter" idx="14"/>
          </p:nvPr>
        </p:nvSpPr>
        <p:spPr/>
        <p:txBody>
          <a:bodyPr/>
          <a:lstStyle/>
          <a:p>
            <a:r>
              <a:rPr lang="zh-CN" altLang="en-US" dirty="0"/>
              <a:t>资料来源：</a:t>
            </a:r>
          </a:p>
        </p:txBody>
      </p:sp>
      <p:sp>
        <p:nvSpPr>
          <p:cNvPr id="5" name="文本占位符 1">
            <a:extLst>
              <a:ext uri="{FF2B5EF4-FFF2-40B4-BE49-F238E27FC236}">
                <a16:creationId xmlns:a16="http://schemas.microsoft.com/office/drawing/2014/main" id="{5ABBB6F9-98AB-4BDE-83D2-16197E64BCEC}"/>
              </a:ext>
            </a:extLst>
          </p:cNvPr>
          <p:cNvSpPr txBox="1">
            <a:spLocks/>
          </p:cNvSpPr>
          <p:nvPr/>
        </p:nvSpPr>
        <p:spPr>
          <a:xfrm>
            <a:off x="509587" y="404813"/>
            <a:ext cx="2204429"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3.2 </a:t>
            </a:r>
            <a:r>
              <a:rPr lang="zh-CN" altLang="en-US"/>
              <a:t>模型调参</a:t>
            </a:r>
            <a:endParaRPr lang="zh-CN" altLang="en-US" dirty="0"/>
          </a:p>
        </p:txBody>
      </p:sp>
      <p:graphicFrame>
        <p:nvGraphicFramePr>
          <p:cNvPr id="6" name="表格 6">
            <a:extLst>
              <a:ext uri="{FF2B5EF4-FFF2-40B4-BE49-F238E27FC236}">
                <a16:creationId xmlns:a16="http://schemas.microsoft.com/office/drawing/2014/main" id="{741C1EDD-55C2-4F43-934B-F3430B2A83E3}"/>
              </a:ext>
            </a:extLst>
          </p:cNvPr>
          <p:cNvGraphicFramePr>
            <a:graphicFrameLocks noGrp="1"/>
          </p:cNvGraphicFramePr>
          <p:nvPr/>
        </p:nvGraphicFramePr>
        <p:xfrm>
          <a:off x="2031997" y="2951810"/>
          <a:ext cx="8127999" cy="3369548"/>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80480188"/>
                    </a:ext>
                  </a:extLst>
                </a:gridCol>
                <a:gridCol w="2709333">
                  <a:extLst>
                    <a:ext uri="{9D8B030D-6E8A-4147-A177-3AD203B41FA5}">
                      <a16:colId xmlns:a16="http://schemas.microsoft.com/office/drawing/2014/main" val="2424982834"/>
                    </a:ext>
                  </a:extLst>
                </a:gridCol>
                <a:gridCol w="2709333">
                  <a:extLst>
                    <a:ext uri="{9D8B030D-6E8A-4147-A177-3AD203B41FA5}">
                      <a16:colId xmlns:a16="http://schemas.microsoft.com/office/drawing/2014/main" val="651976132"/>
                    </a:ext>
                  </a:extLst>
                </a:gridCol>
              </a:tblGrid>
              <a:tr h="370840">
                <a:tc>
                  <a:txBody>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参数名</a:t>
                      </a:r>
                    </a:p>
                  </a:txBody>
                  <a:tcPr/>
                </a:tc>
                <a:tc>
                  <a:txBody>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取值范围</a:t>
                      </a:r>
                    </a:p>
                  </a:txBody>
                  <a:tcPr/>
                </a:tc>
                <a:tc>
                  <a:txBody>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最佳值</a:t>
                      </a:r>
                    </a:p>
                  </a:txBody>
                  <a:tcPr/>
                </a:tc>
                <a:extLst>
                  <a:ext uri="{0D108BD9-81ED-4DB2-BD59-A6C34878D82A}">
                    <a16:rowId xmlns:a16="http://schemas.microsoft.com/office/drawing/2014/main" val="200089562"/>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learning_rate</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0.001 – 1</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0.002978994390218853</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4281142376"/>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num_leaves</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2 – 256</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224</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988315919"/>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max_depth</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2 – 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9</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855951382"/>
                  </a:ext>
                </a:extLst>
              </a:tr>
              <a:tr h="402828">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min_data_in_leaf</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20 – 1000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528</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383369685"/>
                  </a:ext>
                </a:extLst>
              </a:tr>
              <a:tr h="370840">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lambda_l1</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 – 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7</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342911658"/>
                  </a:ext>
                </a:extLst>
              </a:tr>
              <a:tr h="370840">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lambda_l2</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 – 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8</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74380939"/>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feature_fraction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0.6 – 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0. 6036000784651652</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516089946"/>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bagging_fraction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0.6 – 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0. 9999147536613282</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069839320"/>
                  </a:ext>
                </a:extLst>
              </a:tr>
            </a:tbl>
          </a:graphicData>
        </a:graphic>
      </p:graphicFrame>
      <p:sp>
        <p:nvSpPr>
          <p:cNvPr id="7" name="文本框 6">
            <a:extLst>
              <a:ext uri="{FF2B5EF4-FFF2-40B4-BE49-F238E27FC236}">
                <a16:creationId xmlns:a16="http://schemas.microsoft.com/office/drawing/2014/main" id="{8BF032F5-8C29-457F-890F-AF27462D74B9}"/>
              </a:ext>
            </a:extLst>
          </p:cNvPr>
          <p:cNvSpPr txBox="1"/>
          <p:nvPr/>
        </p:nvSpPr>
        <p:spPr>
          <a:xfrm>
            <a:off x="7802880" y="3820160"/>
            <a:ext cx="184731" cy="369332"/>
          </a:xfrm>
          <a:prstGeom prst="rect">
            <a:avLst/>
          </a:prstGeom>
          <a:noFill/>
        </p:spPr>
        <p:txBody>
          <a:bodyPr wrap="none" rtlCol="0">
            <a:spAutoFit/>
          </a:bodyPr>
          <a:lstStyle/>
          <a:p>
            <a:endParaRPr lang="zh-CN" altLang="en-US" dirty="0"/>
          </a:p>
        </p:txBody>
      </p:sp>
      <p:sp>
        <p:nvSpPr>
          <p:cNvPr id="8" name="文本框 7">
            <a:extLst>
              <a:ext uri="{FF2B5EF4-FFF2-40B4-BE49-F238E27FC236}">
                <a16:creationId xmlns:a16="http://schemas.microsoft.com/office/drawing/2014/main" id="{3044D614-131C-4D5C-9EA4-CF702B54436B}"/>
              </a:ext>
            </a:extLst>
          </p:cNvPr>
          <p:cNvSpPr txBox="1"/>
          <p:nvPr/>
        </p:nvSpPr>
        <p:spPr>
          <a:xfrm>
            <a:off x="4157006" y="2572750"/>
            <a:ext cx="3877985" cy="369332"/>
          </a:xfrm>
          <a:prstGeom prst="rect">
            <a:avLst/>
          </a:prstGeom>
          <a:noFill/>
        </p:spPr>
        <p:txBody>
          <a:bodyPr wrap="none" rtlCol="0">
            <a:spAutoFit/>
          </a:bodyPr>
          <a:lstStyle/>
          <a:p>
            <a:pPr algn="ctr"/>
            <a:r>
              <a:rPr lang="zh-CN" altLang="en-US" dirty="0">
                <a:latin typeface="楷体" panose="02010609060101010101" pitchFamily="49" charset="-122"/>
                <a:ea typeface="楷体" panose="02010609060101010101" pitchFamily="49" charset="-122"/>
              </a:rPr>
              <a:t>模型调参参数名、取值范围及最佳值</a:t>
            </a:r>
          </a:p>
        </p:txBody>
      </p:sp>
      <p:sp>
        <p:nvSpPr>
          <p:cNvPr id="9" name="文本框 8">
            <a:extLst>
              <a:ext uri="{FF2B5EF4-FFF2-40B4-BE49-F238E27FC236}">
                <a16:creationId xmlns:a16="http://schemas.microsoft.com/office/drawing/2014/main" id="{4CBD9B89-82C7-44D0-878B-EC4466F81E08}"/>
              </a:ext>
            </a:extLst>
          </p:cNvPr>
          <p:cNvSpPr txBox="1"/>
          <p:nvPr/>
        </p:nvSpPr>
        <p:spPr>
          <a:xfrm>
            <a:off x="509332" y="1024715"/>
            <a:ext cx="11173331" cy="1418915"/>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调参设置：基于</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Optuna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为目标函数，对于每批数据，设置迭代轮数为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，早停轮数为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，最终返回</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轮迭代训练后验证集上的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作为调参依据。</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随机数种子为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，调用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GPU</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加速训练，未设置参数搜索上限。</a:t>
            </a:r>
          </a:p>
        </p:txBody>
      </p:sp>
    </p:spTree>
    <p:extLst>
      <p:ext uri="{BB962C8B-B14F-4D97-AF65-F5344CB8AC3E}">
        <p14:creationId xmlns:p14="http://schemas.microsoft.com/office/powerpoint/2010/main" val="246807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03387-0C8F-8CF2-4F1E-FE131010B311}"/>
            </a:ext>
          </a:extLst>
        </p:cNvPr>
        <p:cNvGrpSpPr/>
        <p:nvPr/>
      </p:nvGrpSpPr>
      <p:grpSpPr>
        <a:xfrm>
          <a:off x="0" y="0"/>
          <a:ext cx="0" cy="0"/>
          <a:chOff x="0" y="0"/>
          <a:chExt cx="0" cy="0"/>
        </a:xfrm>
      </p:grpSpPr>
      <p:grpSp>
        <p:nvGrpSpPr>
          <p:cNvPr id="34" name="组合 33">
            <a:extLst>
              <a:ext uri="{FF2B5EF4-FFF2-40B4-BE49-F238E27FC236}">
                <a16:creationId xmlns:a16="http://schemas.microsoft.com/office/drawing/2014/main" id="{E70D1C9E-42A2-53EA-A4BD-BE814FB76CA5}"/>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4ECB6A47-DA5B-A38A-37AD-25ADB494828F}"/>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3D8B243E-E905-743C-CFB3-CFC95B2C7608}"/>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27E07DF2-808B-D528-CCBC-16563B2B8EA0}"/>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88EF170-9C73-B152-6351-7B9251721C16}"/>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22F14DC-E7B7-EC61-B276-BEAD3C671724}"/>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A30391EE-D851-A0AA-1D78-F115404D072E}"/>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7C5973B2-BF56-22E1-CA40-3FAE06250E6E}"/>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B2831CFB-35E9-2686-4D86-98D5F1EF6DED}"/>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93ACEC0B-9CD8-32D8-A720-261C9F8F16BF}"/>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A40B5ED4-41B6-1659-1609-7517D7368C42}"/>
                </a:ext>
              </a:extLst>
            </p:cNvPr>
            <p:cNvSpPr/>
            <p:nvPr/>
          </p:nvSpPr>
          <p:spPr>
            <a:xfrm>
              <a:off x="479557" y="2087186"/>
              <a:ext cx="1087705" cy="562136"/>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5653A6EF-7E57-0726-8D21-295C07E8A4F9}"/>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chemeClr val="bg1"/>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69E25F70-B0CB-9D91-6247-A86185D0327B}"/>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5E7083"/>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FCEC39A2-DD51-21EE-F3D5-3EFD307AFA7E}"/>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33BFCCCC-D01F-D667-7FDE-8EC7A488EEB5}"/>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grpSp>
        <p:nvGrpSpPr>
          <p:cNvPr id="35" name="组合 34">
            <a:extLst>
              <a:ext uri="{FF2B5EF4-FFF2-40B4-BE49-F238E27FC236}">
                <a16:creationId xmlns:a16="http://schemas.microsoft.com/office/drawing/2014/main" id="{D784C051-C3A6-1E6A-1042-470DE4679FD5}"/>
              </a:ext>
            </a:extLst>
          </p:cNvPr>
          <p:cNvGrpSpPr/>
          <p:nvPr/>
        </p:nvGrpSpPr>
        <p:grpSpPr>
          <a:xfrm>
            <a:off x="1777492" y="1536041"/>
            <a:ext cx="2191225" cy="4784423"/>
            <a:chOff x="1777492" y="1536041"/>
            <a:chExt cx="2191225" cy="4784423"/>
          </a:xfrm>
        </p:grpSpPr>
        <p:sp>
          <p:nvSpPr>
            <p:cNvPr id="36" name="矩形: 圆角 35">
              <a:extLst>
                <a:ext uri="{FF2B5EF4-FFF2-40B4-BE49-F238E27FC236}">
                  <a16:creationId xmlns:a16="http://schemas.microsoft.com/office/drawing/2014/main" id="{42BC361E-D961-D488-D242-5BD7108231FA}"/>
                </a:ext>
              </a:extLst>
            </p:cNvPr>
            <p:cNvSpPr/>
            <p:nvPr/>
          </p:nvSpPr>
          <p:spPr>
            <a:xfrm>
              <a:off x="1777492" y="1536041"/>
              <a:ext cx="2191225" cy="4377671"/>
            </a:xfrm>
            <a:prstGeom prst="roundRect">
              <a:avLst/>
            </a:prstGeom>
            <a:noFill/>
            <a:ln w="12700" cap="flat" cmpd="sng" algn="ctr">
              <a:solidFill>
                <a:srgbClr val="4472C4"/>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矩形: 圆角 36">
              <a:extLst>
                <a:ext uri="{FF2B5EF4-FFF2-40B4-BE49-F238E27FC236}">
                  <a16:creationId xmlns:a16="http://schemas.microsoft.com/office/drawing/2014/main" id="{FAEAAE27-F562-846A-776C-227A112557E0}"/>
                </a:ext>
              </a:extLst>
            </p:cNvPr>
            <p:cNvSpPr/>
            <p:nvPr/>
          </p:nvSpPr>
          <p:spPr>
            <a:xfrm>
              <a:off x="2285932" y="1656901"/>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任务定义</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9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超额短期收益预测</a:t>
              </a:r>
              <a:endParaRPr kumimoji="0" lang="zh-CN" altLang="en-US" sz="9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cxnSp>
          <p:nvCxnSpPr>
            <p:cNvPr id="38" name="直接箭头连接符 37">
              <a:extLst>
                <a:ext uri="{FF2B5EF4-FFF2-40B4-BE49-F238E27FC236}">
                  <a16:creationId xmlns:a16="http://schemas.microsoft.com/office/drawing/2014/main" id="{0001226C-A4AB-CAAB-AFC8-A00865C9E92A}"/>
                </a:ext>
              </a:extLst>
            </p:cNvPr>
            <p:cNvCxnSpPr>
              <a:cxnSpLocks/>
              <a:stCxn id="37" idx="2"/>
            </p:cNvCxnSpPr>
            <p:nvPr/>
          </p:nvCxnSpPr>
          <p:spPr>
            <a:xfrm flipH="1">
              <a:off x="2873104" y="2225841"/>
              <a:ext cx="3" cy="203551"/>
            </a:xfrm>
            <a:prstGeom prst="straightConnector1">
              <a:avLst/>
            </a:prstGeom>
            <a:noFill/>
            <a:ln w="6350" cap="flat" cmpd="sng" algn="ctr">
              <a:solidFill>
                <a:sysClr val="windowText" lastClr="000000"/>
              </a:solidFill>
              <a:prstDash val="solid"/>
              <a:miter lim="800000"/>
              <a:tailEnd type="triangle"/>
            </a:ln>
            <a:effectLst/>
          </p:spPr>
        </p:cxnSp>
        <p:sp>
          <p:nvSpPr>
            <p:cNvPr id="39" name="矩形: 圆角 38">
              <a:extLst>
                <a:ext uri="{FF2B5EF4-FFF2-40B4-BE49-F238E27FC236}">
                  <a16:creationId xmlns:a16="http://schemas.microsoft.com/office/drawing/2014/main" id="{B200645A-FD9C-F9B1-E226-4E34F73D713A}"/>
                </a:ext>
              </a:extLst>
            </p:cNvPr>
            <p:cNvSpPr/>
            <p:nvPr/>
          </p:nvSpPr>
          <p:spPr>
            <a:xfrm>
              <a:off x="2288265" y="2438180"/>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竞价规则</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连续</a:t>
              </a:r>
              <a:r>
                <a:rPr kumimoji="0" lang="en-US" altLang="zh-CN" sz="11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11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集合</a:t>
              </a:r>
            </a:p>
          </p:txBody>
        </p:sp>
        <p:sp>
          <p:nvSpPr>
            <p:cNvPr id="40" name="双大括号 39">
              <a:extLst>
                <a:ext uri="{FF2B5EF4-FFF2-40B4-BE49-F238E27FC236}">
                  <a16:creationId xmlns:a16="http://schemas.microsoft.com/office/drawing/2014/main" id="{874B3A71-F088-E216-644A-9FB180459A24}"/>
                </a:ext>
              </a:extLst>
            </p:cNvPr>
            <p:cNvSpPr/>
            <p:nvPr/>
          </p:nvSpPr>
          <p:spPr>
            <a:xfrm rot="5400000">
              <a:off x="1551934" y="3587472"/>
              <a:ext cx="2637884" cy="1477176"/>
            </a:xfrm>
            <a:prstGeom prst="bracePair">
              <a:avLst/>
            </a:prstGeom>
            <a:noFill/>
            <a:ln w="6350" cap="flat" cmpd="sng" algn="ctr">
              <a:solidFill>
                <a:sysClr val="windowText" lastClr="000000"/>
              </a:solidFill>
              <a:prstDash val="solid"/>
              <a:miter lim="800000"/>
            </a:ln>
            <a:effectLst/>
          </p:spPr>
          <p:txBody>
            <a:bodyPr vert="vert27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cs typeface="+mn-cs"/>
                </a:rPr>
                <a:t>   </a:t>
              </a:r>
            </a:p>
          </p:txBody>
        </p:sp>
        <p:sp>
          <p:nvSpPr>
            <p:cNvPr id="41" name="文本框 40">
              <a:extLst>
                <a:ext uri="{FF2B5EF4-FFF2-40B4-BE49-F238E27FC236}">
                  <a16:creationId xmlns:a16="http://schemas.microsoft.com/office/drawing/2014/main" id="{5119F73C-5C5A-A6E3-9EC2-0FBBEEF5CAEE}"/>
                </a:ext>
              </a:extLst>
            </p:cNvPr>
            <p:cNvSpPr txBox="1"/>
            <p:nvPr/>
          </p:nvSpPr>
          <p:spPr>
            <a:xfrm>
              <a:off x="2388355" y="5981910"/>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任务介绍</a:t>
              </a:r>
            </a:p>
          </p:txBody>
        </p:sp>
        <p:sp>
          <p:nvSpPr>
            <p:cNvPr id="42" name="矩形 41">
              <a:extLst>
                <a:ext uri="{FF2B5EF4-FFF2-40B4-BE49-F238E27FC236}">
                  <a16:creationId xmlns:a16="http://schemas.microsoft.com/office/drawing/2014/main" id="{5CED6888-1B64-5037-E6F2-1C894958347F}"/>
                </a:ext>
              </a:extLst>
            </p:cNvPr>
            <p:cNvSpPr/>
            <p:nvPr/>
          </p:nvSpPr>
          <p:spPr>
            <a:xfrm>
              <a:off x="2234340" y="3320126"/>
              <a:ext cx="1275759" cy="944852"/>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订单簿</a:t>
              </a:r>
              <a:endParaRPr kumimoji="0" lang="en-US" altLang="zh-CN"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latin typeface="仿宋" panose="02010609060101010101" pitchFamily="49" charset="-122"/>
                  <a:ea typeface="仿宋" panose="02010609060101010101" pitchFamily="49" charset="-122"/>
                </a:rPr>
                <a:t>连续竞价</a:t>
              </a:r>
              <a:endParaRPr lang="en-US" altLang="zh-CN" sz="1400" kern="0" dirty="0">
                <a:latin typeface="仿宋" panose="02010609060101010101" pitchFamily="49" charset="-122"/>
                <a:ea typeface="仿宋" panose="02010609060101010101" pitchFamily="49" charset="-122"/>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r>
                <a:rPr lang="zh-CN" altLang="en-US" sz="1400" kern="0" dirty="0">
                  <a:latin typeface="仿宋" panose="02010609060101010101" pitchFamily="49" charset="-122"/>
                  <a:ea typeface="仿宋" panose="02010609060101010101" pitchFamily="49" charset="-122"/>
                  <a:cs typeface="Times New Roman" panose="02020603050405020304" pitchFamily="18" charset="0"/>
                </a:rPr>
                <a:t>立即成交</a:t>
              </a:r>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endParaRPr kumimoji="0" lang="zh-CN" altLang="en-US"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cs typeface="Times New Roman" panose="02020603050405020304" pitchFamily="18" charset="0"/>
              </a:endParaRPr>
            </a:p>
          </p:txBody>
        </p:sp>
        <p:sp>
          <p:nvSpPr>
            <p:cNvPr id="43" name="矩形 42">
              <a:extLst>
                <a:ext uri="{FF2B5EF4-FFF2-40B4-BE49-F238E27FC236}">
                  <a16:creationId xmlns:a16="http://schemas.microsoft.com/office/drawing/2014/main" id="{C9D3ED89-E102-D9DF-A77D-892A000FB6A2}"/>
                </a:ext>
              </a:extLst>
            </p:cNvPr>
            <p:cNvSpPr/>
            <p:nvPr/>
          </p:nvSpPr>
          <p:spPr>
            <a:xfrm>
              <a:off x="2253371" y="4429239"/>
              <a:ext cx="1275759" cy="89272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algn="ctr" defTabSz="457200"/>
              <a:r>
                <a:rPr kumimoji="0" lang="zh-CN" altLang="en-US"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rPr>
                <a:t>拍卖簿</a:t>
              </a:r>
              <a:endParaRPr kumimoji="0" lang="en-US" altLang="zh-CN" sz="1400" b="0" i="0" u="none" strike="noStrike" kern="0" cap="none" spc="0" normalizeH="0" baseline="0" noProof="0" dirty="0">
                <a:ln>
                  <a:noFill/>
                </a:ln>
                <a:effectLst/>
                <a:uLnTx/>
                <a:uFillTx/>
                <a:latin typeface="仿宋" panose="02010609060101010101" pitchFamily="49" charset="-122"/>
                <a:ea typeface="仿宋" panose="02010609060101010101" pitchFamily="49" charset="-122"/>
              </a:endParaRPr>
            </a:p>
            <a:p>
              <a:pPr algn="ctr" defTabSz="457200"/>
              <a:r>
                <a:rPr lang="zh-CN" altLang="en-US" sz="1400" kern="0" dirty="0">
                  <a:latin typeface="仿宋" panose="02010609060101010101" pitchFamily="49" charset="-122"/>
                  <a:ea typeface="仿宋" panose="02010609060101010101" pitchFamily="49" charset="-122"/>
                </a:rPr>
                <a:t>集合竞价</a:t>
              </a:r>
              <a:endParaRPr lang="en-US" altLang="zh-CN" sz="1400" kern="0" dirty="0">
                <a:latin typeface="仿宋" panose="02010609060101010101" pitchFamily="49" charset="-122"/>
                <a:ea typeface="仿宋" panose="02010609060101010101" pitchFamily="49" charset="-122"/>
              </a:endParaRPr>
            </a:p>
            <a:p>
              <a:pPr algn="ctr" defTabSz="457200"/>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r>
                <a:rPr lang="zh-CN" altLang="en-US" sz="1400" kern="0" dirty="0">
                  <a:latin typeface="仿宋" panose="02010609060101010101" pitchFamily="49" charset="-122"/>
                  <a:ea typeface="仿宋" panose="02010609060101010101" pitchFamily="49" charset="-122"/>
                  <a:cs typeface="Times New Roman" panose="02020603050405020304" pitchFamily="18" charset="0"/>
                </a:rPr>
                <a:t>暂不成交</a:t>
              </a:r>
              <a:r>
                <a:rPr lang="en-US" altLang="zh-CN" sz="1400" kern="0" dirty="0">
                  <a:latin typeface="仿宋" panose="02010609060101010101" pitchFamily="49" charset="-122"/>
                  <a:ea typeface="仿宋" panose="02010609060101010101" pitchFamily="49" charset="-122"/>
                  <a:cs typeface="Times New Roman" panose="02020603050405020304" pitchFamily="18" charset="0"/>
                </a:rPr>
                <a:t>)</a:t>
              </a:r>
            </a:p>
          </p:txBody>
        </p:sp>
        <p:sp>
          <p:nvSpPr>
            <p:cNvPr id="44" name="矩形 43">
              <a:extLst>
                <a:ext uri="{FF2B5EF4-FFF2-40B4-BE49-F238E27FC236}">
                  <a16:creationId xmlns:a16="http://schemas.microsoft.com/office/drawing/2014/main" id="{491CFCC8-DA25-CBB5-DFE5-8090DD2CB2C7}"/>
                </a:ext>
              </a:extLst>
            </p:cNvPr>
            <p:cNvSpPr/>
            <p:nvPr/>
          </p:nvSpPr>
          <p:spPr>
            <a:xfrm>
              <a:off x="2212974" y="3231751"/>
              <a:ext cx="1363048" cy="2167603"/>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2" name="文本框 1">
            <a:extLst>
              <a:ext uri="{FF2B5EF4-FFF2-40B4-BE49-F238E27FC236}">
                <a16:creationId xmlns:a16="http://schemas.microsoft.com/office/drawing/2014/main" id="{2B84E7FD-572A-8744-DB28-200A568D5C0B}"/>
              </a:ext>
            </a:extLst>
          </p:cNvPr>
          <p:cNvSpPr txBox="1"/>
          <p:nvPr/>
        </p:nvSpPr>
        <p:spPr>
          <a:xfrm>
            <a:off x="4349707" y="1450264"/>
            <a:ext cx="3692036" cy="4194738"/>
          </a:xfrm>
          <a:prstGeom prst="rect">
            <a:avLst/>
          </a:prstGeom>
          <a:noFill/>
        </p:spPr>
        <p:txBody>
          <a:bodyPr wrap="none" rtlCol="0">
            <a:spAutoFit/>
          </a:bodyPr>
          <a:lstStyle/>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50-4</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00 pm</a:t>
            </a:r>
          </a:p>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50-3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55</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开始公布竞价信息</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出现</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auctionbook+orderbook</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55-3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58</a:t>
            </a:r>
          </a:p>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停止接收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MOC</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指令</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58-4</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00</a:t>
            </a:r>
          </a:p>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停止接受</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LOC</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指令</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00</a:t>
            </a:r>
          </a:p>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撮合</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auctionbook</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订单，确定收盘</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8" name="直接箭头连接符 7">
            <a:extLst>
              <a:ext uri="{FF2B5EF4-FFF2-40B4-BE49-F238E27FC236}">
                <a16:creationId xmlns:a16="http://schemas.microsoft.com/office/drawing/2014/main" id="{95D0E545-E3FE-9DF4-BBBC-A364784404A1}"/>
              </a:ext>
            </a:extLst>
          </p:cNvPr>
          <p:cNvCxnSpPr>
            <a:cxnSpLocks/>
          </p:cNvCxnSpPr>
          <p:nvPr/>
        </p:nvCxnSpPr>
        <p:spPr>
          <a:xfrm>
            <a:off x="4262304" y="1585708"/>
            <a:ext cx="0" cy="4734756"/>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7DCE2D63-97B0-59B4-3A77-57CBA673F4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47" t="17880" r="17223" b="15848"/>
          <a:stretch/>
        </p:blipFill>
        <p:spPr bwMode="auto">
          <a:xfrm>
            <a:off x="8052319" y="2150439"/>
            <a:ext cx="2950928" cy="15744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BC8B6F5-15E7-DB30-9ECC-FDA5A3F0D7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87" t="17580" r="16760" b="17963"/>
          <a:stretch/>
        </p:blipFill>
        <p:spPr bwMode="auto">
          <a:xfrm>
            <a:off x="8052319" y="4264978"/>
            <a:ext cx="2887967" cy="1574437"/>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50222F90-07C3-F252-1E47-96AF57A1F3B5}"/>
              </a:ext>
            </a:extLst>
          </p:cNvPr>
          <p:cNvSpPr txBox="1"/>
          <p:nvPr/>
        </p:nvSpPr>
        <p:spPr>
          <a:xfrm>
            <a:off x="8892854" y="1756704"/>
            <a:ext cx="1309779"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Orderbook</a:t>
            </a:r>
            <a:endParaRPr lang="zh-CN" altLang="en-US" dirty="0"/>
          </a:p>
        </p:txBody>
      </p:sp>
      <p:sp>
        <p:nvSpPr>
          <p:cNvPr id="16" name="文本框 15">
            <a:extLst>
              <a:ext uri="{FF2B5EF4-FFF2-40B4-BE49-F238E27FC236}">
                <a16:creationId xmlns:a16="http://schemas.microsoft.com/office/drawing/2014/main" id="{BA2CBC37-36C3-FCFC-1742-3C46FA289559}"/>
              </a:ext>
            </a:extLst>
          </p:cNvPr>
          <p:cNvSpPr txBox="1"/>
          <p:nvPr/>
        </p:nvSpPr>
        <p:spPr>
          <a:xfrm>
            <a:off x="8835704" y="3895646"/>
            <a:ext cx="1521654" cy="369332"/>
          </a:xfrm>
          <a:prstGeom prst="rect">
            <a:avLst/>
          </a:prstGeom>
          <a:noFill/>
        </p:spPr>
        <p:txBody>
          <a:bodyPr wrap="square">
            <a:spAutoFit/>
          </a:bodyPr>
          <a:lstStyle/>
          <a:p>
            <a:r>
              <a:rPr lang="en-US" altLang="zh-CN" dirty="0" err="1">
                <a:latin typeface="Times New Roman" panose="02020603050405020304" pitchFamily="18" charset="0"/>
                <a:ea typeface="楷体" panose="02010609060101010101" pitchFamily="49" charset="-122"/>
                <a:cs typeface="Times New Roman" panose="02020603050405020304" pitchFamily="18" charset="0"/>
              </a:rPr>
              <a:t>Auctionbook</a:t>
            </a:r>
            <a:endParaRPr lang="zh-CN" altLang="en-US" dirty="0"/>
          </a:p>
        </p:txBody>
      </p:sp>
      <p:sp>
        <p:nvSpPr>
          <p:cNvPr id="17" name="文本占位符 2">
            <a:extLst>
              <a:ext uri="{FF2B5EF4-FFF2-40B4-BE49-F238E27FC236}">
                <a16:creationId xmlns:a16="http://schemas.microsoft.com/office/drawing/2014/main" id="{4DBD7CAA-CC4A-89DE-E9ED-8A33A3527E5C}"/>
              </a:ext>
            </a:extLst>
          </p:cNvPr>
          <p:cNvSpPr txBox="1">
            <a:spLocks/>
          </p:cNvSpPr>
          <p:nvPr/>
        </p:nvSpPr>
        <p:spPr>
          <a:xfrm>
            <a:off x="1550784" y="6465589"/>
            <a:ext cx="9790316"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资料来源：</a:t>
            </a:r>
            <a:r>
              <a:rPr kumimoji="0" lang="en-US" altLang="zh-CN" sz="14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Optiver</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2023 Trading at Close</a:t>
            </a:r>
            <a:r>
              <a:rPr lang="zh-CN" altLang="en-US" dirty="0">
                <a:solidFill>
                  <a:sysClr val="windowText" lastClr="000000"/>
                </a:solidFill>
              </a:rPr>
              <a:t> </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hlinkClick r:id="rId4"/>
              </a:rPr>
              <a:t>https://www.kaggle.com/competitions/optiver-trading-at-the-close/overview</a:t>
            </a:r>
            <a:endPar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文本占位符 1">
            <a:extLst>
              <a:ext uri="{FF2B5EF4-FFF2-40B4-BE49-F238E27FC236}">
                <a16:creationId xmlns:a16="http://schemas.microsoft.com/office/drawing/2014/main" id="{807B08B0-D923-2A29-4498-101EA034FE18}"/>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任务介绍</a:t>
            </a:r>
          </a:p>
        </p:txBody>
      </p:sp>
    </p:spTree>
    <p:extLst>
      <p:ext uri="{BB962C8B-B14F-4D97-AF65-F5344CB8AC3E}">
        <p14:creationId xmlns:p14="http://schemas.microsoft.com/office/powerpoint/2010/main" val="2721900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6A0717-7142-440A-B9AC-186EDA3961E1}"/>
              </a:ext>
            </a:extLst>
          </p:cNvPr>
          <p:cNvSpPr>
            <a:spLocks noGrp="1"/>
          </p:cNvSpPr>
          <p:nvPr>
            <p:ph type="body" sz="quarter" idx="13"/>
          </p:nvPr>
        </p:nvSpPr>
        <p:spPr>
          <a:xfrm>
            <a:off x="509587" y="404813"/>
            <a:ext cx="3138285" cy="490537"/>
          </a:xfrm>
        </p:spPr>
        <p:txBody>
          <a:bodyPr/>
          <a:lstStyle/>
          <a:p>
            <a:r>
              <a:rPr lang="en-US" altLang="zh-CN" dirty="0"/>
              <a:t>3.3</a:t>
            </a:r>
            <a:r>
              <a:rPr lang="zh-CN" altLang="en-US" dirty="0"/>
              <a:t>模型训练与评估</a:t>
            </a:r>
          </a:p>
        </p:txBody>
      </p:sp>
      <p:pic>
        <p:nvPicPr>
          <p:cNvPr id="1026" name="Picture 2">
            <a:extLst>
              <a:ext uri="{FF2B5EF4-FFF2-40B4-BE49-F238E27FC236}">
                <a16:creationId xmlns:a16="http://schemas.microsoft.com/office/drawing/2014/main" id="{63F84C8A-C521-458E-8AC5-FCF94D54B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656" y="2842789"/>
            <a:ext cx="4088814" cy="316232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C3D6A41-A32A-4D28-9053-8BBACC77C44B}"/>
              </a:ext>
            </a:extLst>
          </p:cNvPr>
          <p:cNvSpPr txBox="1"/>
          <p:nvPr/>
        </p:nvSpPr>
        <p:spPr>
          <a:xfrm>
            <a:off x="509332" y="995531"/>
            <a:ext cx="11173331" cy="1880579"/>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训练模型时，对于每批数据，按照</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8:2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的比例划分为训练集及验证集。此外设置迭代轮数为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，早停轮数为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轮的逐轮迭代过程中，模型在各验证集、测试集的表现如左下图所示。整体训练完成后，在各数据集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训练集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验证集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上的表现如右下图所示。</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最终模型在测试集上的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值为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5.8107366376567615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1028" name="Picture 4">
            <a:extLst>
              <a:ext uri="{FF2B5EF4-FFF2-40B4-BE49-F238E27FC236}">
                <a16:creationId xmlns:a16="http://schemas.microsoft.com/office/drawing/2014/main" id="{5CB6A78B-DE5B-4ABE-8B1D-CFFA0FA2C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654" y="2836166"/>
            <a:ext cx="4138254" cy="316232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6AD2392-B143-442F-AC80-539E09E8A2A5}"/>
              </a:ext>
            </a:extLst>
          </p:cNvPr>
          <p:cNvSpPr txBox="1"/>
          <p:nvPr/>
        </p:nvSpPr>
        <p:spPr>
          <a:xfrm>
            <a:off x="665174" y="5998489"/>
            <a:ext cx="4621778" cy="369332"/>
          </a:xfrm>
          <a:prstGeom prst="rect">
            <a:avLst/>
          </a:prstGeom>
          <a:noFill/>
        </p:spPr>
        <p:txBody>
          <a:bodyPr wrap="non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训练过程中模型在验证集、测试集的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值</a:t>
            </a:r>
          </a:p>
        </p:txBody>
      </p:sp>
      <p:sp>
        <p:nvSpPr>
          <p:cNvPr id="10" name="文本框 9">
            <a:extLst>
              <a:ext uri="{FF2B5EF4-FFF2-40B4-BE49-F238E27FC236}">
                <a16:creationId xmlns:a16="http://schemas.microsoft.com/office/drawing/2014/main" id="{37ED3563-8392-435A-A3FC-1371FF48E6A2}"/>
              </a:ext>
            </a:extLst>
          </p:cNvPr>
          <p:cNvSpPr txBox="1"/>
          <p:nvPr/>
        </p:nvSpPr>
        <p:spPr>
          <a:xfrm>
            <a:off x="5921361" y="5998489"/>
            <a:ext cx="5828840" cy="369332"/>
          </a:xfrm>
          <a:prstGeom prst="rect">
            <a:avLst/>
          </a:prstGeom>
          <a:noFill/>
        </p:spPr>
        <p:txBody>
          <a:bodyPr wrap="non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训练完成中模型在各个数据集</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训练集</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验证集</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值</a:t>
            </a:r>
          </a:p>
        </p:txBody>
      </p:sp>
    </p:spTree>
    <p:extLst>
      <p:ext uri="{BB962C8B-B14F-4D97-AF65-F5344CB8AC3E}">
        <p14:creationId xmlns:p14="http://schemas.microsoft.com/office/powerpoint/2010/main" val="588086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6A0717-7142-440A-B9AC-186EDA3961E1}"/>
              </a:ext>
            </a:extLst>
          </p:cNvPr>
          <p:cNvSpPr>
            <a:spLocks noGrp="1"/>
          </p:cNvSpPr>
          <p:nvPr>
            <p:ph type="body" sz="quarter" idx="13"/>
          </p:nvPr>
        </p:nvSpPr>
        <p:spPr>
          <a:xfrm>
            <a:off x="509587" y="404813"/>
            <a:ext cx="2788090" cy="490537"/>
          </a:xfrm>
        </p:spPr>
        <p:txBody>
          <a:bodyPr/>
          <a:lstStyle/>
          <a:p>
            <a:r>
              <a:rPr lang="en-US" altLang="zh-CN" dirty="0"/>
              <a:t>3.4</a:t>
            </a:r>
            <a:r>
              <a:rPr lang="zh-CN" altLang="en-US" dirty="0"/>
              <a:t>均值方差缩放</a:t>
            </a:r>
          </a:p>
          <a:p>
            <a:endParaRPr lang="zh-CN" altLang="en-US" dirty="0"/>
          </a:p>
        </p:txBody>
      </p:sp>
      <p:pic>
        <p:nvPicPr>
          <p:cNvPr id="5" name="图片 4">
            <a:extLst>
              <a:ext uri="{FF2B5EF4-FFF2-40B4-BE49-F238E27FC236}">
                <a16:creationId xmlns:a16="http://schemas.microsoft.com/office/drawing/2014/main" id="{BC3D0E19-E18C-4E33-A133-8AEF5B9B211C}"/>
              </a:ext>
            </a:extLst>
          </p:cNvPr>
          <p:cNvPicPr>
            <a:picLocks noChangeAspect="1"/>
          </p:cNvPicPr>
          <p:nvPr/>
        </p:nvPicPr>
        <p:blipFill rotWithShape="1">
          <a:blip r:embed="rId2"/>
          <a:srcRect l="50000"/>
          <a:stretch/>
        </p:blipFill>
        <p:spPr>
          <a:xfrm>
            <a:off x="6132071" y="3054846"/>
            <a:ext cx="5582584" cy="2823848"/>
          </a:xfrm>
          <a:prstGeom prst="rect">
            <a:avLst/>
          </a:prstGeom>
        </p:spPr>
      </p:pic>
      <p:pic>
        <p:nvPicPr>
          <p:cNvPr id="7" name="图片 6">
            <a:extLst>
              <a:ext uri="{FF2B5EF4-FFF2-40B4-BE49-F238E27FC236}">
                <a16:creationId xmlns:a16="http://schemas.microsoft.com/office/drawing/2014/main" id="{02D08094-8450-44CA-A214-FBA4AFBC0435}"/>
              </a:ext>
            </a:extLst>
          </p:cNvPr>
          <p:cNvPicPr>
            <a:picLocks noChangeAspect="1"/>
          </p:cNvPicPr>
          <p:nvPr/>
        </p:nvPicPr>
        <p:blipFill rotWithShape="1">
          <a:blip r:embed="rId3"/>
          <a:srcRect l="50000"/>
          <a:stretch/>
        </p:blipFill>
        <p:spPr>
          <a:xfrm>
            <a:off x="368319" y="3054846"/>
            <a:ext cx="5599599" cy="2823848"/>
          </a:xfrm>
          <a:prstGeom prst="rect">
            <a:avLst/>
          </a:prstGeom>
        </p:spPr>
      </p:pic>
      <p:sp>
        <p:nvSpPr>
          <p:cNvPr id="8" name="文本框 7">
            <a:extLst>
              <a:ext uri="{FF2B5EF4-FFF2-40B4-BE49-F238E27FC236}">
                <a16:creationId xmlns:a16="http://schemas.microsoft.com/office/drawing/2014/main" id="{625AE63B-A74C-460C-A455-9DBF993A0D7D}"/>
              </a:ext>
            </a:extLst>
          </p:cNvPr>
          <p:cNvSpPr txBox="1"/>
          <p:nvPr/>
        </p:nvSpPr>
        <p:spPr>
          <a:xfrm>
            <a:off x="4157006" y="5907831"/>
            <a:ext cx="3877985" cy="369332"/>
          </a:xfrm>
          <a:prstGeom prst="rect">
            <a:avLst/>
          </a:prstGeom>
          <a:noFill/>
        </p:spPr>
        <p:txBody>
          <a:bodyPr wrap="non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缩放前后模型在数据集上的预测表现</a:t>
            </a:r>
          </a:p>
        </p:txBody>
      </p:sp>
      <p:sp>
        <p:nvSpPr>
          <p:cNvPr id="10" name="文本框 9">
            <a:extLst>
              <a:ext uri="{FF2B5EF4-FFF2-40B4-BE49-F238E27FC236}">
                <a16:creationId xmlns:a16="http://schemas.microsoft.com/office/drawing/2014/main" id="{F241920D-A6C4-4E81-A9FB-A16C03BA2480}"/>
              </a:ext>
            </a:extLst>
          </p:cNvPr>
          <p:cNvSpPr txBox="1"/>
          <p:nvPr/>
        </p:nvSpPr>
        <p:spPr>
          <a:xfrm>
            <a:off x="509586" y="1035112"/>
            <a:ext cx="11591623" cy="1880579"/>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缩放公式：</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predict’ = (predict –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mean_predict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std_predict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std_actual</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mean_actual</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逐批次计算每组数据集上的预测值均值</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方差及</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target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值均值</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方差，指数移动平均得到最终缩放倍率</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缩放前模型在测试集上的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值为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5.8107366376567615</a:t>
            </a:r>
          </a:p>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缩放后模型在测试集上的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值为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7.656956712404052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，结果并不理想</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67686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5C5C58-3ACD-4351-8943-F8B86A95E3B2}"/>
              </a:ext>
            </a:extLst>
          </p:cNvPr>
          <p:cNvSpPr>
            <a:spLocks noGrp="1"/>
          </p:cNvSpPr>
          <p:nvPr>
            <p:ph type="body" sz="quarter" idx="13"/>
          </p:nvPr>
        </p:nvSpPr>
        <p:spPr>
          <a:xfrm>
            <a:off x="509587" y="404813"/>
            <a:ext cx="3799765" cy="490537"/>
          </a:xfrm>
        </p:spPr>
        <p:txBody>
          <a:bodyPr/>
          <a:lstStyle/>
          <a:p>
            <a:r>
              <a:rPr lang="en-US" altLang="zh-CN" i="1" dirty="0"/>
              <a:t>4. </a:t>
            </a:r>
            <a:r>
              <a:rPr lang="zh-CN" altLang="en-US" i="1" dirty="0"/>
              <a:t>滚动训练方法</a:t>
            </a:r>
          </a:p>
        </p:txBody>
      </p:sp>
      <p:grpSp>
        <p:nvGrpSpPr>
          <p:cNvPr id="33" name="组合 32">
            <a:extLst>
              <a:ext uri="{FF2B5EF4-FFF2-40B4-BE49-F238E27FC236}">
                <a16:creationId xmlns:a16="http://schemas.microsoft.com/office/drawing/2014/main" id="{4C7603E8-A115-49DA-B619-EE86EA4D60EE}"/>
              </a:ext>
            </a:extLst>
          </p:cNvPr>
          <p:cNvGrpSpPr/>
          <p:nvPr/>
        </p:nvGrpSpPr>
        <p:grpSpPr>
          <a:xfrm>
            <a:off x="2189686" y="1869952"/>
            <a:ext cx="6598714" cy="536575"/>
            <a:chOff x="2037286" y="1849632"/>
            <a:chExt cx="6598714" cy="536575"/>
          </a:xfrm>
        </p:grpSpPr>
        <p:sp>
          <p:nvSpPr>
            <p:cNvPr id="4" name="矩形 3">
              <a:extLst>
                <a:ext uri="{FF2B5EF4-FFF2-40B4-BE49-F238E27FC236}">
                  <a16:creationId xmlns:a16="http://schemas.microsoft.com/office/drawing/2014/main" id="{0E28B5A6-DA98-4585-9964-46B91E652ED0}"/>
                </a:ext>
              </a:extLst>
            </p:cNvPr>
            <p:cNvSpPr/>
            <p:nvPr/>
          </p:nvSpPr>
          <p:spPr>
            <a:xfrm>
              <a:off x="2037286" y="1849632"/>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4.1</a:t>
              </a:r>
              <a:endParaRPr lang="zh-CN" altLang="en-US" sz="2800" i="1"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15D5B340-AD82-492C-A67E-F9214093451D}"/>
                </a:ext>
              </a:extLst>
            </p:cNvPr>
            <p:cNvSpPr/>
            <p:nvPr/>
          </p:nvSpPr>
          <p:spPr>
            <a:xfrm>
              <a:off x="2890726" y="1849632"/>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数据集加载</a:t>
              </a:r>
            </a:p>
          </p:txBody>
        </p:sp>
      </p:grpSp>
      <p:grpSp>
        <p:nvGrpSpPr>
          <p:cNvPr id="34" name="组合 33">
            <a:extLst>
              <a:ext uri="{FF2B5EF4-FFF2-40B4-BE49-F238E27FC236}">
                <a16:creationId xmlns:a16="http://schemas.microsoft.com/office/drawing/2014/main" id="{908AB2D4-20C7-420D-9935-45C03AF9C5FC}"/>
              </a:ext>
            </a:extLst>
          </p:cNvPr>
          <p:cNvGrpSpPr/>
          <p:nvPr/>
        </p:nvGrpSpPr>
        <p:grpSpPr>
          <a:xfrm>
            <a:off x="2189686" y="2964389"/>
            <a:ext cx="6598714" cy="536575"/>
            <a:chOff x="2037286" y="2730059"/>
            <a:chExt cx="6598714" cy="536575"/>
          </a:xfrm>
        </p:grpSpPr>
        <p:sp>
          <p:nvSpPr>
            <p:cNvPr id="10" name="矩形 9">
              <a:extLst>
                <a:ext uri="{FF2B5EF4-FFF2-40B4-BE49-F238E27FC236}">
                  <a16:creationId xmlns:a16="http://schemas.microsoft.com/office/drawing/2014/main" id="{CED7DF58-16F0-46CF-B60A-C2342A27E530}"/>
                </a:ext>
              </a:extLst>
            </p:cNvPr>
            <p:cNvSpPr/>
            <p:nvPr/>
          </p:nvSpPr>
          <p:spPr>
            <a:xfrm>
              <a:off x="2037286" y="2730059"/>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4.2</a:t>
              </a:r>
              <a:endParaRPr lang="zh-CN" altLang="en-US" sz="2800" i="1"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00DA8657-8299-4362-8C4A-C0FA91153BEF}"/>
                </a:ext>
              </a:extLst>
            </p:cNvPr>
            <p:cNvSpPr/>
            <p:nvPr/>
          </p:nvSpPr>
          <p:spPr>
            <a:xfrm>
              <a:off x="2890726" y="2730866"/>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模型调参</a:t>
              </a:r>
            </a:p>
          </p:txBody>
        </p:sp>
      </p:grpSp>
      <p:grpSp>
        <p:nvGrpSpPr>
          <p:cNvPr id="35" name="组合 34">
            <a:extLst>
              <a:ext uri="{FF2B5EF4-FFF2-40B4-BE49-F238E27FC236}">
                <a16:creationId xmlns:a16="http://schemas.microsoft.com/office/drawing/2014/main" id="{6CF2AD3F-F158-4FF5-8D98-B5DE1A16B6D3}"/>
              </a:ext>
            </a:extLst>
          </p:cNvPr>
          <p:cNvGrpSpPr/>
          <p:nvPr/>
        </p:nvGrpSpPr>
        <p:grpSpPr>
          <a:xfrm>
            <a:off x="2189686" y="4016982"/>
            <a:ext cx="6598714" cy="536575"/>
            <a:chOff x="2037286" y="3597827"/>
            <a:chExt cx="6598714" cy="536575"/>
          </a:xfrm>
        </p:grpSpPr>
        <p:sp>
          <p:nvSpPr>
            <p:cNvPr id="16" name="矩形 15">
              <a:extLst>
                <a:ext uri="{FF2B5EF4-FFF2-40B4-BE49-F238E27FC236}">
                  <a16:creationId xmlns:a16="http://schemas.microsoft.com/office/drawing/2014/main" id="{63E13BE3-F957-44B3-A8B4-2692CE7E64BF}"/>
                </a:ext>
              </a:extLst>
            </p:cNvPr>
            <p:cNvSpPr/>
            <p:nvPr/>
          </p:nvSpPr>
          <p:spPr>
            <a:xfrm>
              <a:off x="2037286" y="3597827"/>
              <a:ext cx="630237" cy="5365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latin typeface="Times New Roman" panose="02020603050405020304" pitchFamily="18" charset="0"/>
                  <a:cs typeface="Times New Roman" panose="02020603050405020304" pitchFamily="18" charset="0"/>
                </a:rPr>
                <a:t>4.3</a:t>
              </a:r>
              <a:endParaRPr lang="zh-CN" altLang="en-US" sz="2800" i="1"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81DDD20E-A8AF-468C-A953-712062F28626}"/>
                </a:ext>
              </a:extLst>
            </p:cNvPr>
            <p:cNvSpPr/>
            <p:nvPr/>
          </p:nvSpPr>
          <p:spPr>
            <a:xfrm>
              <a:off x="2890726" y="3598634"/>
              <a:ext cx="5745274" cy="53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kern="0" dirty="0">
                  <a:solidFill>
                    <a:srgbClr val="FFFFFF"/>
                  </a:solidFill>
                  <a:latin typeface="Times New Roman" panose="02020503050405090304" pitchFamily="18" charset="0"/>
                  <a:ea typeface="楷体" panose="02010609060101010101" pitchFamily="49" charset="-122"/>
                  <a:cs typeface="Times New Roman" panose="02020503050405090304" pitchFamily="18" charset="0"/>
                </a:rPr>
                <a:t>模型训练与评估</a:t>
              </a:r>
            </a:p>
          </p:txBody>
        </p:sp>
      </p:grpSp>
    </p:spTree>
    <p:extLst>
      <p:ext uri="{BB962C8B-B14F-4D97-AF65-F5344CB8AC3E}">
        <p14:creationId xmlns:p14="http://schemas.microsoft.com/office/powerpoint/2010/main" val="1934707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6A0717-7142-440A-B9AC-186EDA3961E1}"/>
              </a:ext>
            </a:extLst>
          </p:cNvPr>
          <p:cNvSpPr>
            <a:spLocks noGrp="1"/>
          </p:cNvSpPr>
          <p:nvPr>
            <p:ph type="body" sz="quarter" idx="13"/>
          </p:nvPr>
        </p:nvSpPr>
        <p:spPr>
          <a:xfrm>
            <a:off x="509587" y="404813"/>
            <a:ext cx="2632447" cy="490537"/>
          </a:xfrm>
        </p:spPr>
        <p:txBody>
          <a:bodyPr/>
          <a:lstStyle/>
          <a:p>
            <a:r>
              <a:rPr lang="en-US" altLang="zh-CN" dirty="0"/>
              <a:t>4.1 </a:t>
            </a:r>
            <a:r>
              <a:rPr lang="zh-CN" altLang="en-US" dirty="0"/>
              <a:t>数据集加载</a:t>
            </a:r>
          </a:p>
        </p:txBody>
      </p:sp>
      <p:sp>
        <p:nvSpPr>
          <p:cNvPr id="3" name="文本占位符 2">
            <a:extLst>
              <a:ext uri="{FF2B5EF4-FFF2-40B4-BE49-F238E27FC236}">
                <a16:creationId xmlns:a16="http://schemas.microsoft.com/office/drawing/2014/main" id="{BE614566-A3F6-44FF-B564-6FEA23BFB99E}"/>
              </a:ext>
            </a:extLst>
          </p:cNvPr>
          <p:cNvSpPr>
            <a:spLocks noGrp="1"/>
          </p:cNvSpPr>
          <p:nvPr>
            <p:ph type="body" sz="quarter" idx="14"/>
          </p:nvPr>
        </p:nvSpPr>
        <p:spPr/>
        <p:txBody>
          <a:bodyPr/>
          <a:lstStyle/>
          <a:p>
            <a:r>
              <a:rPr lang="zh-CN" altLang="en-US" dirty="0"/>
              <a:t>资料来源：</a:t>
            </a:r>
          </a:p>
        </p:txBody>
      </p:sp>
      <p:sp>
        <p:nvSpPr>
          <p:cNvPr id="7" name="文本框 6">
            <a:extLst>
              <a:ext uri="{FF2B5EF4-FFF2-40B4-BE49-F238E27FC236}">
                <a16:creationId xmlns:a16="http://schemas.microsoft.com/office/drawing/2014/main" id="{1F9413A8-AB4C-452F-B659-FDF973CC3559}"/>
              </a:ext>
            </a:extLst>
          </p:cNvPr>
          <p:cNvSpPr txBox="1"/>
          <p:nvPr/>
        </p:nvSpPr>
        <p:spPr>
          <a:xfrm>
            <a:off x="509332" y="1063627"/>
            <a:ext cx="11173331" cy="2238241"/>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在全部数据中，随机筛选出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用作测试集，其余</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90%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用作训练集。对于训练集，以</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time_id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为键，设置窗口为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53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组训练数据，用于滚动训练。</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设置训练集窗口大小为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17</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，验证集窗口大小为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，总滚动训练轮数为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次，共得到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棵</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LGBM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树，将分别计算其误差项，去倒数归一化后作为参数用于加权预测</a:t>
            </a:r>
          </a:p>
        </p:txBody>
      </p:sp>
      <p:pic>
        <p:nvPicPr>
          <p:cNvPr id="5" name="图片 4">
            <a:extLst>
              <a:ext uri="{FF2B5EF4-FFF2-40B4-BE49-F238E27FC236}">
                <a16:creationId xmlns:a16="http://schemas.microsoft.com/office/drawing/2014/main" id="{4F8A5FF4-474E-46EF-A379-C1645C5F0E27}"/>
              </a:ext>
            </a:extLst>
          </p:cNvPr>
          <p:cNvPicPr>
            <a:picLocks noChangeAspect="1"/>
          </p:cNvPicPr>
          <p:nvPr/>
        </p:nvPicPr>
        <p:blipFill>
          <a:blip r:embed="rId3"/>
          <a:stretch>
            <a:fillRect/>
          </a:stretch>
        </p:blipFill>
        <p:spPr>
          <a:xfrm>
            <a:off x="543188" y="3570899"/>
            <a:ext cx="4963201" cy="2166524"/>
          </a:xfrm>
          <a:prstGeom prst="rect">
            <a:avLst/>
          </a:prstGeom>
        </p:spPr>
      </p:pic>
      <p:pic>
        <p:nvPicPr>
          <p:cNvPr id="10" name="图片 9">
            <a:extLst>
              <a:ext uri="{FF2B5EF4-FFF2-40B4-BE49-F238E27FC236}">
                <a16:creationId xmlns:a16="http://schemas.microsoft.com/office/drawing/2014/main" id="{F3186B3B-0699-4AEE-98B2-F5030BCFC966}"/>
              </a:ext>
            </a:extLst>
          </p:cNvPr>
          <p:cNvPicPr>
            <a:picLocks noChangeAspect="1"/>
          </p:cNvPicPr>
          <p:nvPr/>
        </p:nvPicPr>
        <p:blipFill>
          <a:blip r:embed="rId4"/>
          <a:stretch>
            <a:fillRect/>
          </a:stretch>
        </p:blipFill>
        <p:spPr>
          <a:xfrm>
            <a:off x="5704798" y="3570899"/>
            <a:ext cx="6082404" cy="2145652"/>
          </a:xfrm>
          <a:prstGeom prst="rect">
            <a:avLst/>
          </a:prstGeom>
        </p:spPr>
      </p:pic>
      <p:sp>
        <p:nvSpPr>
          <p:cNvPr id="11" name="文本框 10">
            <a:extLst>
              <a:ext uri="{FF2B5EF4-FFF2-40B4-BE49-F238E27FC236}">
                <a16:creationId xmlns:a16="http://schemas.microsoft.com/office/drawing/2014/main" id="{3C4722BD-6E32-4356-A081-F0A63AA3F0B6}"/>
              </a:ext>
            </a:extLst>
          </p:cNvPr>
          <p:cNvSpPr txBox="1"/>
          <p:nvPr/>
        </p:nvSpPr>
        <p:spPr>
          <a:xfrm>
            <a:off x="1399182" y="5737423"/>
            <a:ext cx="3251211" cy="369332"/>
          </a:xfrm>
          <a:prstGeom prst="rect">
            <a:avLst/>
          </a:prstGeom>
          <a:noFill/>
        </p:spPr>
        <p:txBody>
          <a:bodyPr wrap="non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将数据按照</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batch_size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=500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拆分</a:t>
            </a:r>
          </a:p>
        </p:txBody>
      </p:sp>
      <p:sp>
        <p:nvSpPr>
          <p:cNvPr id="12" name="文本框 11">
            <a:extLst>
              <a:ext uri="{FF2B5EF4-FFF2-40B4-BE49-F238E27FC236}">
                <a16:creationId xmlns:a16="http://schemas.microsoft.com/office/drawing/2014/main" id="{A8E0B968-222D-430F-AC06-05AA2A49B597}"/>
              </a:ext>
            </a:extLst>
          </p:cNvPr>
          <p:cNvSpPr txBox="1"/>
          <p:nvPr/>
        </p:nvSpPr>
        <p:spPr>
          <a:xfrm>
            <a:off x="7178904" y="5737423"/>
            <a:ext cx="3134191" cy="369332"/>
          </a:xfrm>
          <a:prstGeom prst="rect">
            <a:avLst/>
          </a:prstGeom>
          <a:noFill/>
        </p:spPr>
        <p:txBody>
          <a:bodyPr wrap="non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按照</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17:4</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的比例向后滚动训练</a:t>
            </a:r>
          </a:p>
        </p:txBody>
      </p:sp>
    </p:spTree>
    <p:extLst>
      <p:ext uri="{BB962C8B-B14F-4D97-AF65-F5344CB8AC3E}">
        <p14:creationId xmlns:p14="http://schemas.microsoft.com/office/powerpoint/2010/main" val="683078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E614566-A3F6-44FF-B564-6FEA23BFB99E}"/>
              </a:ext>
            </a:extLst>
          </p:cNvPr>
          <p:cNvSpPr>
            <a:spLocks noGrp="1"/>
          </p:cNvSpPr>
          <p:nvPr>
            <p:ph type="body" sz="quarter" idx="14"/>
          </p:nvPr>
        </p:nvSpPr>
        <p:spPr/>
        <p:txBody>
          <a:bodyPr/>
          <a:lstStyle/>
          <a:p>
            <a:r>
              <a:rPr lang="zh-CN" altLang="en-US" dirty="0"/>
              <a:t>资料来源：</a:t>
            </a:r>
          </a:p>
        </p:txBody>
      </p:sp>
      <p:sp>
        <p:nvSpPr>
          <p:cNvPr id="5" name="文本占位符 1">
            <a:extLst>
              <a:ext uri="{FF2B5EF4-FFF2-40B4-BE49-F238E27FC236}">
                <a16:creationId xmlns:a16="http://schemas.microsoft.com/office/drawing/2014/main" id="{5ABBB6F9-98AB-4BDE-83D2-16197E64BCEC}"/>
              </a:ext>
            </a:extLst>
          </p:cNvPr>
          <p:cNvSpPr txBox="1">
            <a:spLocks/>
          </p:cNvSpPr>
          <p:nvPr/>
        </p:nvSpPr>
        <p:spPr>
          <a:xfrm>
            <a:off x="509587" y="404813"/>
            <a:ext cx="2204429"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4.2 </a:t>
            </a:r>
            <a:r>
              <a:rPr lang="zh-CN" altLang="en-US" dirty="0"/>
              <a:t>模型调参</a:t>
            </a:r>
          </a:p>
        </p:txBody>
      </p:sp>
      <p:graphicFrame>
        <p:nvGraphicFramePr>
          <p:cNvPr id="6" name="表格 6">
            <a:extLst>
              <a:ext uri="{FF2B5EF4-FFF2-40B4-BE49-F238E27FC236}">
                <a16:creationId xmlns:a16="http://schemas.microsoft.com/office/drawing/2014/main" id="{741C1EDD-55C2-4F43-934B-F3430B2A83E3}"/>
              </a:ext>
            </a:extLst>
          </p:cNvPr>
          <p:cNvGraphicFramePr>
            <a:graphicFrameLocks noGrp="1"/>
          </p:cNvGraphicFramePr>
          <p:nvPr/>
        </p:nvGraphicFramePr>
        <p:xfrm>
          <a:off x="2032000" y="2973140"/>
          <a:ext cx="8127999" cy="2998708"/>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80480188"/>
                    </a:ext>
                  </a:extLst>
                </a:gridCol>
                <a:gridCol w="2709333">
                  <a:extLst>
                    <a:ext uri="{9D8B030D-6E8A-4147-A177-3AD203B41FA5}">
                      <a16:colId xmlns:a16="http://schemas.microsoft.com/office/drawing/2014/main" val="2424982834"/>
                    </a:ext>
                  </a:extLst>
                </a:gridCol>
                <a:gridCol w="2709333">
                  <a:extLst>
                    <a:ext uri="{9D8B030D-6E8A-4147-A177-3AD203B41FA5}">
                      <a16:colId xmlns:a16="http://schemas.microsoft.com/office/drawing/2014/main" val="651976132"/>
                    </a:ext>
                  </a:extLst>
                </a:gridCol>
              </a:tblGrid>
              <a:tr h="370840">
                <a:tc>
                  <a:txBody>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参数名</a:t>
                      </a:r>
                    </a:p>
                  </a:txBody>
                  <a:tcPr/>
                </a:tc>
                <a:tc>
                  <a:txBody>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取值范围</a:t>
                      </a:r>
                    </a:p>
                  </a:txBody>
                  <a:tcPr/>
                </a:tc>
                <a:tc>
                  <a:txBody>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最佳值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均值</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00089562"/>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num_leaves</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baseline="30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 2</a:t>
                      </a:r>
                      <a:r>
                        <a:rPr lang="en-US" altLang="zh-CN" baseline="30000" dirty="0">
                          <a:latin typeface="Times New Roman" panose="02020603050405020304" pitchFamily="18" charset="0"/>
                          <a:ea typeface="楷体" panose="02010609060101010101" pitchFamily="49" charset="-122"/>
                          <a:cs typeface="Times New Roman" panose="02020603050405020304" pitchFamily="18" charset="0"/>
                        </a:rPr>
                        <a:t>8</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148</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988315919"/>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max_depth</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2 – 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8</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855951382"/>
                  </a:ext>
                </a:extLst>
              </a:tr>
              <a:tr h="402828">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min_data_in_leaf</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baseline="30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 2</a:t>
                      </a:r>
                      <a:r>
                        <a:rPr lang="en-US" altLang="zh-CN" baseline="30000" dirty="0">
                          <a:latin typeface="Times New Roman" panose="02020603050405020304" pitchFamily="18" charset="0"/>
                          <a:ea typeface="楷体" panose="02010609060101010101" pitchFamily="49" charset="-122"/>
                          <a:cs typeface="Times New Roman" panose="02020603050405020304" pitchFamily="18" charset="0"/>
                        </a:rPr>
                        <a:t>9</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484</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383369685"/>
                  </a:ext>
                </a:extLst>
              </a:tr>
              <a:tr h="370840">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lambda_l1</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2 – 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6</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342911658"/>
                  </a:ext>
                </a:extLst>
              </a:tr>
              <a:tr h="370840">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lambda_l2</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2 – 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6</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74380939"/>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feature_fraction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0.6 – 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0.802876407</a:t>
                      </a:r>
                    </a:p>
                  </a:txBody>
                  <a:tcPr/>
                </a:tc>
                <a:extLst>
                  <a:ext uri="{0D108BD9-81ED-4DB2-BD59-A6C34878D82A}">
                    <a16:rowId xmlns:a16="http://schemas.microsoft.com/office/drawing/2014/main" val="3516089946"/>
                  </a:ext>
                </a:extLst>
              </a:tr>
              <a:tr h="370840">
                <a:tc>
                  <a:txBody>
                    <a:bodyPr/>
                    <a:lstStyle/>
                    <a:p>
                      <a:pPr algn="ct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bagging_fraction</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0.6 – 1.0</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dirty="0">
                          <a:latin typeface="Times New Roman" panose="02020603050405020304" pitchFamily="18" charset="0"/>
                          <a:ea typeface="楷体" panose="02010609060101010101" pitchFamily="49" charset="-122"/>
                          <a:cs typeface="Times New Roman" panose="02020603050405020304" pitchFamily="18" charset="0"/>
                        </a:rPr>
                        <a:t>0.806281492</a:t>
                      </a:r>
                    </a:p>
                  </a:txBody>
                  <a:tcPr/>
                </a:tc>
                <a:extLst>
                  <a:ext uri="{0D108BD9-81ED-4DB2-BD59-A6C34878D82A}">
                    <a16:rowId xmlns:a16="http://schemas.microsoft.com/office/drawing/2014/main" val="2069839320"/>
                  </a:ext>
                </a:extLst>
              </a:tr>
            </a:tbl>
          </a:graphicData>
        </a:graphic>
      </p:graphicFrame>
      <p:sp>
        <p:nvSpPr>
          <p:cNvPr id="7" name="文本框 6">
            <a:extLst>
              <a:ext uri="{FF2B5EF4-FFF2-40B4-BE49-F238E27FC236}">
                <a16:creationId xmlns:a16="http://schemas.microsoft.com/office/drawing/2014/main" id="{8BF032F5-8C29-457F-890F-AF27462D74B9}"/>
              </a:ext>
            </a:extLst>
          </p:cNvPr>
          <p:cNvSpPr txBox="1"/>
          <p:nvPr/>
        </p:nvSpPr>
        <p:spPr>
          <a:xfrm>
            <a:off x="7802880" y="3820160"/>
            <a:ext cx="184731" cy="369332"/>
          </a:xfrm>
          <a:prstGeom prst="rect">
            <a:avLst/>
          </a:prstGeom>
          <a:noFill/>
        </p:spPr>
        <p:txBody>
          <a:bodyPr wrap="none" rtlCol="0">
            <a:spAutoFit/>
          </a:bodyPr>
          <a:lstStyle/>
          <a:p>
            <a:endParaRPr lang="zh-CN" altLang="en-US" dirty="0"/>
          </a:p>
        </p:txBody>
      </p:sp>
      <p:sp>
        <p:nvSpPr>
          <p:cNvPr id="8" name="文本框 7">
            <a:extLst>
              <a:ext uri="{FF2B5EF4-FFF2-40B4-BE49-F238E27FC236}">
                <a16:creationId xmlns:a16="http://schemas.microsoft.com/office/drawing/2014/main" id="{3044D614-131C-4D5C-9EA4-CF702B54436B}"/>
              </a:ext>
            </a:extLst>
          </p:cNvPr>
          <p:cNvSpPr txBox="1"/>
          <p:nvPr/>
        </p:nvSpPr>
        <p:spPr>
          <a:xfrm>
            <a:off x="3926173" y="2574626"/>
            <a:ext cx="4339651" cy="369332"/>
          </a:xfrm>
          <a:prstGeom prst="rect">
            <a:avLst/>
          </a:prstGeom>
          <a:noFill/>
        </p:spPr>
        <p:txBody>
          <a:bodyPr wrap="none" rtlCol="0">
            <a:spAutoFit/>
          </a:bodyPr>
          <a:lstStyle/>
          <a:p>
            <a:pPr algn="ctr"/>
            <a:r>
              <a:rPr lang="zh-CN" altLang="en-US" dirty="0">
                <a:latin typeface="楷体" panose="02010609060101010101" pitchFamily="49" charset="-122"/>
                <a:ea typeface="楷体" panose="02010609060101010101" pitchFamily="49" charset="-122"/>
              </a:rPr>
              <a:t>表  模型调参参数名、取值范围及最佳值</a:t>
            </a:r>
          </a:p>
        </p:txBody>
      </p:sp>
      <p:sp>
        <p:nvSpPr>
          <p:cNvPr id="9" name="文本框 8">
            <a:extLst>
              <a:ext uri="{FF2B5EF4-FFF2-40B4-BE49-F238E27FC236}">
                <a16:creationId xmlns:a16="http://schemas.microsoft.com/office/drawing/2014/main" id="{4CBD9B89-82C7-44D0-878B-EC4466F81E08}"/>
              </a:ext>
            </a:extLst>
          </p:cNvPr>
          <p:cNvSpPr txBox="1"/>
          <p:nvPr/>
        </p:nvSpPr>
        <p:spPr>
          <a:xfrm>
            <a:off x="509332" y="1024715"/>
            <a:ext cx="11173331" cy="1418915"/>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调参设置：基于</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Optuna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为目标函数，对于每批数据，设置迭代轮数为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5000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，早停轮数为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，最终返回验证集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作为调参依据。</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随机数种子为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，调用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GPU</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加速训练，设置参数搜索上限为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轮。</a:t>
            </a:r>
          </a:p>
        </p:txBody>
      </p:sp>
    </p:spTree>
    <p:extLst>
      <p:ext uri="{BB962C8B-B14F-4D97-AF65-F5344CB8AC3E}">
        <p14:creationId xmlns:p14="http://schemas.microsoft.com/office/powerpoint/2010/main" val="3136530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6A0717-7142-440A-B9AC-186EDA3961E1}"/>
              </a:ext>
            </a:extLst>
          </p:cNvPr>
          <p:cNvSpPr>
            <a:spLocks noGrp="1"/>
          </p:cNvSpPr>
          <p:nvPr>
            <p:ph type="body" sz="quarter" idx="13"/>
          </p:nvPr>
        </p:nvSpPr>
        <p:spPr>
          <a:xfrm>
            <a:off x="509587" y="404813"/>
            <a:ext cx="3138285" cy="490537"/>
          </a:xfrm>
        </p:spPr>
        <p:txBody>
          <a:bodyPr/>
          <a:lstStyle/>
          <a:p>
            <a:r>
              <a:rPr lang="en-US" altLang="zh-CN" dirty="0"/>
              <a:t>4.3</a:t>
            </a:r>
            <a:r>
              <a:rPr lang="zh-CN" altLang="en-US" dirty="0"/>
              <a:t>模型训练与评估</a:t>
            </a:r>
          </a:p>
        </p:txBody>
      </p:sp>
      <p:sp>
        <p:nvSpPr>
          <p:cNvPr id="10" name="文本框 9">
            <a:extLst>
              <a:ext uri="{FF2B5EF4-FFF2-40B4-BE49-F238E27FC236}">
                <a16:creationId xmlns:a16="http://schemas.microsoft.com/office/drawing/2014/main" id="{37ED3563-8392-435A-A3FC-1371FF48E6A2}"/>
              </a:ext>
            </a:extLst>
          </p:cNvPr>
          <p:cNvSpPr txBox="1"/>
          <p:nvPr/>
        </p:nvSpPr>
        <p:spPr>
          <a:xfrm>
            <a:off x="7081260" y="5896726"/>
            <a:ext cx="4390946" cy="369332"/>
          </a:xfrm>
          <a:prstGeom prst="rect">
            <a:avLst/>
          </a:prstGeom>
          <a:noFill/>
        </p:spPr>
        <p:txBody>
          <a:bodyPr wrap="non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各验证集上的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值及测试集的模型表现</a:t>
            </a:r>
          </a:p>
        </p:txBody>
      </p:sp>
      <p:pic>
        <p:nvPicPr>
          <p:cNvPr id="6" name="图片 5">
            <a:extLst>
              <a:ext uri="{FF2B5EF4-FFF2-40B4-BE49-F238E27FC236}">
                <a16:creationId xmlns:a16="http://schemas.microsoft.com/office/drawing/2014/main" id="{67569AF3-5B0C-4B09-8A3D-04D34A0FA9BB}"/>
              </a:ext>
            </a:extLst>
          </p:cNvPr>
          <p:cNvPicPr>
            <a:picLocks noChangeAspect="1"/>
          </p:cNvPicPr>
          <p:nvPr/>
        </p:nvPicPr>
        <p:blipFill>
          <a:blip r:embed="rId2"/>
          <a:stretch>
            <a:fillRect/>
          </a:stretch>
        </p:blipFill>
        <p:spPr>
          <a:xfrm>
            <a:off x="7324928" y="1286992"/>
            <a:ext cx="3903610" cy="2164487"/>
          </a:xfrm>
          <a:prstGeom prst="rect">
            <a:avLst/>
          </a:prstGeom>
        </p:spPr>
      </p:pic>
      <p:pic>
        <p:nvPicPr>
          <p:cNvPr id="8" name="图片 7">
            <a:extLst>
              <a:ext uri="{FF2B5EF4-FFF2-40B4-BE49-F238E27FC236}">
                <a16:creationId xmlns:a16="http://schemas.microsoft.com/office/drawing/2014/main" id="{B8544A6D-F3D7-48E4-83B6-02BCC88D3183}"/>
              </a:ext>
            </a:extLst>
          </p:cNvPr>
          <p:cNvPicPr>
            <a:picLocks noChangeAspect="1"/>
          </p:cNvPicPr>
          <p:nvPr/>
        </p:nvPicPr>
        <p:blipFill rotWithShape="1">
          <a:blip r:embed="rId3"/>
          <a:srcRect r="50299"/>
          <a:stretch/>
        </p:blipFill>
        <p:spPr>
          <a:xfrm>
            <a:off x="480890" y="2546222"/>
            <a:ext cx="6252655" cy="3335190"/>
          </a:xfrm>
          <a:prstGeom prst="rect">
            <a:avLst/>
          </a:prstGeom>
        </p:spPr>
      </p:pic>
      <p:sp>
        <p:nvSpPr>
          <p:cNvPr id="13" name="文本框 12">
            <a:extLst>
              <a:ext uri="{FF2B5EF4-FFF2-40B4-BE49-F238E27FC236}">
                <a16:creationId xmlns:a16="http://schemas.microsoft.com/office/drawing/2014/main" id="{ED546615-A978-4F71-A1EF-610559553DB2}"/>
              </a:ext>
            </a:extLst>
          </p:cNvPr>
          <p:cNvSpPr txBox="1"/>
          <p:nvPr/>
        </p:nvSpPr>
        <p:spPr>
          <a:xfrm>
            <a:off x="1975567" y="5897045"/>
            <a:ext cx="3647152" cy="369332"/>
          </a:xfrm>
          <a:prstGeom prst="rect">
            <a:avLst/>
          </a:prstGeom>
          <a:noFill/>
        </p:spPr>
        <p:txBody>
          <a:bodyPr wrap="none" rtlCol="0">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模型在前两个数据集上的预测情况</a:t>
            </a:r>
          </a:p>
        </p:txBody>
      </p:sp>
      <p:pic>
        <p:nvPicPr>
          <p:cNvPr id="15" name="图片 14">
            <a:extLst>
              <a:ext uri="{FF2B5EF4-FFF2-40B4-BE49-F238E27FC236}">
                <a16:creationId xmlns:a16="http://schemas.microsoft.com/office/drawing/2014/main" id="{01CD819B-1613-4BFC-A8F9-1002A77CF6AA}"/>
              </a:ext>
            </a:extLst>
          </p:cNvPr>
          <p:cNvPicPr>
            <a:picLocks noChangeAspect="1"/>
          </p:cNvPicPr>
          <p:nvPr/>
        </p:nvPicPr>
        <p:blipFill>
          <a:blip r:embed="rId4"/>
          <a:stretch>
            <a:fillRect/>
          </a:stretch>
        </p:blipFill>
        <p:spPr>
          <a:xfrm>
            <a:off x="7324928" y="3619647"/>
            <a:ext cx="3938709" cy="2164487"/>
          </a:xfrm>
          <a:prstGeom prst="rect">
            <a:avLst/>
          </a:prstGeom>
        </p:spPr>
      </p:pic>
      <p:sp>
        <p:nvSpPr>
          <p:cNvPr id="19" name="文本框 18">
            <a:extLst>
              <a:ext uri="{FF2B5EF4-FFF2-40B4-BE49-F238E27FC236}">
                <a16:creationId xmlns:a16="http://schemas.microsoft.com/office/drawing/2014/main" id="{7A5C87F2-CD8A-4280-A931-9A7BF9E5CDBA}"/>
              </a:ext>
            </a:extLst>
          </p:cNvPr>
          <p:cNvSpPr txBox="1"/>
          <p:nvPr/>
        </p:nvSpPr>
        <p:spPr>
          <a:xfrm>
            <a:off x="480890" y="1179311"/>
            <a:ext cx="7592438" cy="1034194"/>
          </a:xfrm>
          <a:prstGeom prst="rect">
            <a:avLst/>
          </a:prstGeom>
          <a:noFill/>
        </p:spPr>
        <p:txBody>
          <a:bodyPr wrap="square">
            <a:spAutoFit/>
          </a:bodyPr>
          <a:lstStyle/>
          <a:p>
            <a:pPr marL="342900" indent="-342900">
              <a:lnSpc>
                <a:spcPct val="150000"/>
              </a:lnSpc>
              <a:spcAft>
                <a:spcPts val="600"/>
              </a:spcAft>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最终模型在测试集上的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值为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5.694502911082598</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spcAft>
                <a:spcPts val="600"/>
              </a:spcAft>
              <a:buFont typeface="Wingdings" panose="05000000000000000000" pitchFamily="2" charset="2"/>
              <a:buChar char="n"/>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优于增量训练的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5.8107366376567615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549876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61503-88CA-5978-8070-10F5A9CB5549}"/>
            </a:ext>
          </a:extLst>
        </p:cNvPr>
        <p:cNvGrpSpPr/>
        <p:nvPr/>
      </p:nvGrpSpPr>
      <p:grpSpPr>
        <a:xfrm>
          <a:off x="0" y="0"/>
          <a:ext cx="0" cy="0"/>
          <a:chOff x="0" y="0"/>
          <a:chExt cx="0" cy="0"/>
        </a:xfrm>
      </p:grpSpPr>
      <p:grpSp>
        <p:nvGrpSpPr>
          <p:cNvPr id="34" name="组合 33">
            <a:extLst>
              <a:ext uri="{FF2B5EF4-FFF2-40B4-BE49-F238E27FC236}">
                <a16:creationId xmlns:a16="http://schemas.microsoft.com/office/drawing/2014/main" id="{789B2058-B2DD-2EF1-D1D8-0F917EE9A278}"/>
              </a:ext>
            </a:extLst>
          </p:cNvPr>
          <p:cNvGrpSpPr/>
          <p:nvPr/>
        </p:nvGrpSpPr>
        <p:grpSpPr>
          <a:xfrm>
            <a:off x="0" y="0"/>
            <a:ext cx="1565176" cy="6859588"/>
            <a:chOff x="0" y="0"/>
            <a:chExt cx="1565176" cy="6859588"/>
          </a:xfrm>
        </p:grpSpPr>
        <p:sp>
          <p:nvSpPr>
            <p:cNvPr id="3" name="矩形 2">
              <a:extLst>
                <a:ext uri="{FF2B5EF4-FFF2-40B4-BE49-F238E27FC236}">
                  <a16:creationId xmlns:a16="http://schemas.microsoft.com/office/drawing/2014/main" id="{2810394C-9333-C3E4-A693-3D55E8EAFF1B}"/>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C4F8A528-8569-B5D6-74C2-7EDABDD9CD4F}"/>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0D6644F4-AF2E-6B6A-A530-F81C22ABADDD}"/>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639C068-F9F4-8628-5AA0-A8695027350C}"/>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C72CF74-9A31-DADF-F5D8-A972264FA57D}"/>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2282D44B-8A7F-FDA9-173C-C49830D5E9A4}"/>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67234B8D-DD66-9833-B1C1-58ECFC303283}"/>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91440975-4738-419D-6B5E-3EFC8E78258E}"/>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0A59B4FB-F796-2942-3295-B962D3DF47E7}"/>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8" name="矩形 27">
              <a:extLst>
                <a:ext uri="{FF2B5EF4-FFF2-40B4-BE49-F238E27FC236}">
                  <a16:creationId xmlns:a16="http://schemas.microsoft.com/office/drawing/2014/main" id="{83A179FC-5032-8DD5-6FF4-27D561CC7231}"/>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19948CEE-B3FB-96E1-2E5D-ED282D310695}"/>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A0631BE8-C78E-5F34-20E0-66BF90547AFC}"/>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95CD32C2-30F6-7C16-A350-00216B615669}"/>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sp>
        <p:nvSpPr>
          <p:cNvPr id="8" name="文本占位符 1">
            <a:extLst>
              <a:ext uri="{FF2B5EF4-FFF2-40B4-BE49-F238E27FC236}">
                <a16:creationId xmlns:a16="http://schemas.microsoft.com/office/drawing/2014/main" id="{0B938BF0-09E9-22CB-35E4-5FD52E953C01}"/>
              </a:ext>
            </a:extLst>
          </p:cNvPr>
          <p:cNvSpPr txBox="1">
            <a:spLocks/>
          </p:cNvSpPr>
          <p:nvPr/>
        </p:nvSpPr>
        <p:spPr>
          <a:xfrm>
            <a:off x="1647540" y="322263"/>
            <a:ext cx="39608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反向传播</a:t>
            </a:r>
          </a:p>
        </p:txBody>
      </p:sp>
      <p:sp>
        <p:nvSpPr>
          <p:cNvPr id="13" name="文本框 12">
            <a:extLst>
              <a:ext uri="{FF2B5EF4-FFF2-40B4-BE49-F238E27FC236}">
                <a16:creationId xmlns:a16="http://schemas.microsoft.com/office/drawing/2014/main" id="{CD618A61-6DB4-28AC-9E9F-E6121BD7259A}"/>
              </a:ext>
            </a:extLst>
          </p:cNvPr>
          <p:cNvSpPr txBox="1"/>
          <p:nvPr/>
        </p:nvSpPr>
        <p:spPr>
          <a:xfrm>
            <a:off x="1951836" y="1082632"/>
            <a:ext cx="8754264" cy="2862322"/>
          </a:xfrm>
          <a:prstGeom prst="rect">
            <a:avLst/>
          </a:prstGeom>
          <a:noFill/>
        </p:spPr>
        <p:txBody>
          <a:bodyPr wrap="square">
            <a:spAutoFit/>
          </a:bodyPr>
          <a:lstStyle/>
          <a:p>
            <a:pPr>
              <a:lnSpc>
                <a:spcPct val="150000"/>
              </a:lnSpc>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Trick</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总结</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因子生成部分注意不同股票之间的量纲</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特征工程部分</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PCA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前进行离群值处理</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ea typeface="楷体" panose="02010609060101010101" pitchFamily="49" charset="-122"/>
                <a:cs typeface="Times New Roman" panose="02020603050405020304" pitchFamily="18" charset="0"/>
              </a:rPr>
              <a:t>PCA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丢掉的成分采用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lasso</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沙里淘金</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DataLoader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部分可以采用</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idx_map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提速</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模型训练部分采用赛题定制的评判标准作为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objective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metrics</a:t>
            </a: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文本框 13">
            <a:extLst>
              <a:ext uri="{FF2B5EF4-FFF2-40B4-BE49-F238E27FC236}">
                <a16:creationId xmlns:a16="http://schemas.microsoft.com/office/drawing/2014/main" id="{4787CCF9-E5AE-FB5D-05FD-E47E34685FF0}"/>
              </a:ext>
            </a:extLst>
          </p:cNvPr>
          <p:cNvSpPr txBox="1"/>
          <p:nvPr/>
        </p:nvSpPr>
        <p:spPr>
          <a:xfrm>
            <a:off x="1951836" y="3720678"/>
            <a:ext cx="8754264" cy="2031325"/>
          </a:xfrm>
          <a:prstGeom prst="rect">
            <a:avLst/>
          </a:prstGeom>
          <a:noFill/>
        </p:spPr>
        <p:txBody>
          <a:bodyPr wrap="square">
            <a:spAutoFit/>
          </a:bodyPr>
          <a:lstStyle/>
          <a:p>
            <a:pPr>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反思提升</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注意检验因子生成时是否使用了未来函数，添加未来扰动查看因子是否变动</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dirty="0">
                <a:latin typeface="Times New Roman" panose="02020603050405020304" pitchFamily="18" charset="0"/>
                <a:ea typeface="楷体" panose="02010609060101010101" pitchFamily="49" charset="-122"/>
                <a:cs typeface="Times New Roman" panose="02020603050405020304" pitchFamily="18" charset="0"/>
              </a:rPr>
              <a:t>PCA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的处理也需和模型训练部分的训练测试集划分统一</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DataLoader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不可迷信官方</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5439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a:t>
            </a:r>
            <a:r>
              <a:rPr lang="zh-CN" altLang="en-US" dirty="0"/>
              <a:t>谢谢大家！</a:t>
            </a:r>
          </a:p>
        </p:txBody>
      </p:sp>
      <p:sp>
        <p:nvSpPr>
          <p:cNvPr id="5" name="文本占位符 4"/>
          <p:cNvSpPr>
            <a:spLocks noGrp="1"/>
          </p:cNvSpPr>
          <p:nvPr>
            <p:ph type="body" sz="quarter" idx="16"/>
          </p:nvPr>
        </p:nvSpPr>
        <p:spPr/>
        <p:txBody>
          <a:bodyPr/>
          <a:lstStyle/>
          <a:p>
            <a:r>
              <a:rPr lang="zh-CN" altLang="en-US" dirty="0"/>
              <a:t>北京大学金融科技协会</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151E7-B814-49A7-C77B-E3FCF365A634}"/>
            </a:ext>
          </a:extLst>
        </p:cNvPr>
        <p:cNvGrpSpPr/>
        <p:nvPr/>
      </p:nvGrpSpPr>
      <p:grpSpPr>
        <a:xfrm>
          <a:off x="0" y="0"/>
          <a:ext cx="0" cy="0"/>
          <a:chOff x="0" y="0"/>
          <a:chExt cx="0" cy="0"/>
        </a:xfrm>
      </p:grpSpPr>
      <p:sp>
        <p:nvSpPr>
          <p:cNvPr id="44" name="标注: 弯曲线形 43">
            <a:extLst>
              <a:ext uri="{FF2B5EF4-FFF2-40B4-BE49-F238E27FC236}">
                <a16:creationId xmlns:a16="http://schemas.microsoft.com/office/drawing/2014/main" id="{637CAACD-ADFB-4FE3-3B66-F92ED0411676}"/>
              </a:ext>
            </a:extLst>
          </p:cNvPr>
          <p:cNvSpPr/>
          <p:nvPr/>
        </p:nvSpPr>
        <p:spPr>
          <a:xfrm>
            <a:off x="5578000" y="3557908"/>
            <a:ext cx="1038700" cy="271830"/>
          </a:xfrm>
          <a:prstGeom prst="borderCallout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AutoShape 2" descr="order book">
            <a:extLst>
              <a:ext uri="{FF2B5EF4-FFF2-40B4-BE49-F238E27FC236}">
                <a16:creationId xmlns:a16="http://schemas.microsoft.com/office/drawing/2014/main" id="{27054569-3FE7-63D6-673B-BF518FF821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5AA6298E-4FB0-295D-2152-C95AFAF81FB9}"/>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7CA2ABAF-4276-6586-AECF-20521126F15C}"/>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436BEF57-2BF3-3F57-798C-9A8B200F5AEE}"/>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E483D6BB-91D1-F009-CDA1-0378F201E303}"/>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62009F9-5B13-A1DF-397B-B0C239C8D748}"/>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54EE54D-1672-04E3-0F75-FE1444456AD9}"/>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165ED377-A0EB-C0DE-3D0B-4FB6BB868F1F}"/>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8055B35C-9225-9571-CDA5-BF10029C263B}"/>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181388E2-BC37-A146-A3A8-789236387D79}"/>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5CA61D74-BB82-7C37-A250-C647611AB4E4}"/>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5687066B-FF6E-AF33-0440-F651D73E73A8}"/>
                </a:ext>
              </a:extLst>
            </p:cNvPr>
            <p:cNvSpPr/>
            <p:nvPr/>
          </p:nvSpPr>
          <p:spPr>
            <a:xfrm>
              <a:off x="479557" y="2648764"/>
              <a:ext cx="1087705" cy="513083"/>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D4B5C808-C07B-3B16-11B4-CE57DAB4FD1D}"/>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81C3253E-15D0-73E5-B78A-241D885D7C66}"/>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FEFEFE"/>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B9E3B103-7DBD-C39E-2483-BB6B28FD5FB5}"/>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C7F7637B-A0B0-9BB4-28F4-D7C9CA7B314C}"/>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grpSp>
        <p:nvGrpSpPr>
          <p:cNvPr id="2" name="组合 1">
            <a:extLst>
              <a:ext uri="{FF2B5EF4-FFF2-40B4-BE49-F238E27FC236}">
                <a16:creationId xmlns:a16="http://schemas.microsoft.com/office/drawing/2014/main" id="{F63DE32C-13E9-ADB8-8DE7-EF9C91F79736}"/>
              </a:ext>
            </a:extLst>
          </p:cNvPr>
          <p:cNvGrpSpPr/>
          <p:nvPr/>
        </p:nvGrpSpPr>
        <p:grpSpPr>
          <a:xfrm>
            <a:off x="1768916" y="1536041"/>
            <a:ext cx="2191225" cy="4798535"/>
            <a:chOff x="4325741" y="1536041"/>
            <a:chExt cx="2191225" cy="4798535"/>
          </a:xfrm>
        </p:grpSpPr>
        <p:sp>
          <p:nvSpPr>
            <p:cNvPr id="7" name="矩形: 圆角 6">
              <a:extLst>
                <a:ext uri="{FF2B5EF4-FFF2-40B4-BE49-F238E27FC236}">
                  <a16:creationId xmlns:a16="http://schemas.microsoft.com/office/drawing/2014/main" id="{F96DC79B-71B2-04EE-230B-A8C97C415352}"/>
                </a:ext>
              </a:extLst>
            </p:cNvPr>
            <p:cNvSpPr/>
            <p:nvPr/>
          </p:nvSpPr>
          <p:spPr>
            <a:xfrm>
              <a:off x="4325741" y="1536041"/>
              <a:ext cx="2191225" cy="4377671"/>
            </a:xfrm>
            <a:prstGeom prst="roundRect">
              <a:avLst/>
            </a:prstGeom>
            <a:noFill/>
            <a:ln w="12700" cap="flat" cmpd="sng" algn="ctr">
              <a:solidFill>
                <a:srgbClr val="70AD47">
                  <a:lumMod val="60000"/>
                  <a:lumOff val="4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圆角 7">
              <a:extLst>
                <a:ext uri="{FF2B5EF4-FFF2-40B4-BE49-F238E27FC236}">
                  <a16:creationId xmlns:a16="http://schemas.microsoft.com/office/drawing/2014/main" id="{645F5872-08E1-4388-53B0-E79567FC5799}"/>
                </a:ext>
              </a:extLst>
            </p:cNvPr>
            <p:cNvSpPr/>
            <p:nvPr/>
          </p:nvSpPr>
          <p:spPr>
            <a:xfrm>
              <a:off x="4834178" y="2534480"/>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缺失情况</a:t>
              </a:r>
              <a:endPar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9" name="矩形: 圆角 8">
              <a:extLst>
                <a:ext uri="{FF2B5EF4-FFF2-40B4-BE49-F238E27FC236}">
                  <a16:creationId xmlns:a16="http://schemas.microsoft.com/office/drawing/2014/main" id="{8556DB3D-F2A5-1AFB-0BE1-C73AF6208D6E}"/>
                </a:ext>
              </a:extLst>
            </p:cNvPr>
            <p:cNvSpPr/>
            <p:nvPr/>
          </p:nvSpPr>
          <p:spPr>
            <a:xfrm>
              <a:off x="4834178" y="1656901"/>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特征释义</a:t>
              </a:r>
            </a:p>
          </p:txBody>
        </p:sp>
        <p:cxnSp>
          <p:nvCxnSpPr>
            <p:cNvPr id="13" name="直接箭头连接符 12">
              <a:extLst>
                <a:ext uri="{FF2B5EF4-FFF2-40B4-BE49-F238E27FC236}">
                  <a16:creationId xmlns:a16="http://schemas.microsoft.com/office/drawing/2014/main" id="{CF877BC5-AE37-A2E8-1265-44BC01E48F3F}"/>
                </a:ext>
              </a:extLst>
            </p:cNvPr>
            <p:cNvCxnSpPr>
              <a:cxnSpLocks/>
              <a:stCxn id="9" idx="2"/>
            </p:cNvCxnSpPr>
            <p:nvPr/>
          </p:nvCxnSpPr>
          <p:spPr>
            <a:xfrm flipH="1">
              <a:off x="5421352" y="2225841"/>
              <a:ext cx="1" cy="286607"/>
            </a:xfrm>
            <a:prstGeom prst="straightConnector1">
              <a:avLst/>
            </a:prstGeom>
            <a:noFill/>
            <a:ln w="6350" cap="flat" cmpd="sng" algn="ctr">
              <a:solidFill>
                <a:sysClr val="windowText" lastClr="000000"/>
              </a:solidFill>
              <a:prstDash val="solid"/>
              <a:miter lim="800000"/>
              <a:tailEnd type="triangle"/>
            </a:ln>
            <a:effectLst/>
          </p:spPr>
        </p:cxnSp>
        <p:sp>
          <p:nvSpPr>
            <p:cNvPr id="14" name="左大括号 13">
              <a:extLst>
                <a:ext uri="{FF2B5EF4-FFF2-40B4-BE49-F238E27FC236}">
                  <a16:creationId xmlns:a16="http://schemas.microsoft.com/office/drawing/2014/main" id="{F3E680DA-4BC3-EB9F-2B41-1F2075A1772C}"/>
                </a:ext>
              </a:extLst>
            </p:cNvPr>
            <p:cNvSpPr/>
            <p:nvPr/>
          </p:nvSpPr>
          <p:spPr>
            <a:xfrm rot="5400000">
              <a:off x="5237051" y="3381551"/>
              <a:ext cx="379531" cy="1588898"/>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4F847B98-281C-E2C8-4110-226FC2DA5CDF}"/>
                </a:ext>
              </a:extLst>
            </p:cNvPr>
            <p:cNvSpPr txBox="1"/>
            <p:nvPr/>
          </p:nvSpPr>
          <p:spPr>
            <a:xfrm>
              <a:off x="4766115" y="4317235"/>
              <a:ext cx="821059" cy="619978"/>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lang="en-US" altLang="zh-CN" sz="1200" kern="0" dirty="0">
                  <a:solidFill>
                    <a:prstClr val="black"/>
                  </a:solidFill>
                  <a:latin typeface="华文仿宋" panose="02010600040101010101" pitchFamily="2" charset="-122"/>
                  <a:ea typeface="华文仿宋" panose="02010600040101010101" pitchFamily="2" charset="-122"/>
                </a:rPr>
                <a:t>Far Price</a:t>
              </a:r>
            </a:p>
            <a:p>
              <a:pPr marL="0" marR="0" lvl="0" indent="0" defTabSz="4572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Near Price</a:t>
              </a:r>
              <a:endPar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cxnSp>
          <p:nvCxnSpPr>
            <p:cNvPr id="16" name="直接箭头连接符 15">
              <a:extLst>
                <a:ext uri="{FF2B5EF4-FFF2-40B4-BE49-F238E27FC236}">
                  <a16:creationId xmlns:a16="http://schemas.microsoft.com/office/drawing/2014/main" id="{A01522C9-EAC3-D123-E576-724B7F3FB89D}"/>
                </a:ext>
              </a:extLst>
            </p:cNvPr>
            <p:cNvCxnSpPr>
              <a:cxnSpLocks/>
            </p:cNvCxnSpPr>
            <p:nvPr/>
          </p:nvCxnSpPr>
          <p:spPr>
            <a:xfrm flipH="1">
              <a:off x="5426817" y="3103420"/>
              <a:ext cx="1" cy="308474"/>
            </a:xfrm>
            <a:prstGeom prst="straightConnector1">
              <a:avLst/>
            </a:prstGeom>
            <a:noFill/>
            <a:ln w="6350" cap="flat" cmpd="sng" algn="ctr">
              <a:solidFill>
                <a:sysClr val="windowText" lastClr="000000"/>
              </a:solidFill>
              <a:prstDash val="solid"/>
              <a:miter lim="800000"/>
              <a:tailEnd type="triangle"/>
            </a:ln>
            <a:effectLst/>
          </p:spPr>
        </p:cxnSp>
        <p:sp>
          <p:nvSpPr>
            <p:cNvPr id="17" name="矩形: 圆角 16">
              <a:extLst>
                <a:ext uri="{FF2B5EF4-FFF2-40B4-BE49-F238E27FC236}">
                  <a16:creationId xmlns:a16="http://schemas.microsoft.com/office/drawing/2014/main" id="{C19D81AA-9B46-BA54-3838-8F5221745D36}"/>
                </a:ext>
              </a:extLst>
            </p:cNvPr>
            <p:cNvSpPr/>
            <p:nvPr/>
          </p:nvSpPr>
          <p:spPr>
            <a:xfrm>
              <a:off x="4834178" y="3421959"/>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分布</a:t>
              </a: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情况</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8" name="文本框 17">
              <a:extLst>
                <a:ext uri="{FF2B5EF4-FFF2-40B4-BE49-F238E27FC236}">
                  <a16:creationId xmlns:a16="http://schemas.microsoft.com/office/drawing/2014/main" id="{C8BBE965-853F-3770-1498-1D85A0582D50}"/>
                </a:ext>
              </a:extLst>
            </p:cNvPr>
            <p:cNvSpPr txBox="1"/>
            <p:nvPr/>
          </p:nvSpPr>
          <p:spPr>
            <a:xfrm>
              <a:off x="4918650" y="5996022"/>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数据探索</a:t>
              </a:r>
            </a:p>
          </p:txBody>
        </p:sp>
        <p:sp>
          <p:nvSpPr>
            <p:cNvPr id="19" name="矩形 18">
              <a:extLst>
                <a:ext uri="{FF2B5EF4-FFF2-40B4-BE49-F238E27FC236}">
                  <a16:creationId xmlns:a16="http://schemas.microsoft.com/office/drawing/2014/main" id="{2E861E42-2AAC-7EE6-DD97-82FBE0BE1AA9}"/>
                </a:ext>
              </a:extLst>
            </p:cNvPr>
            <p:cNvSpPr/>
            <p:nvPr/>
          </p:nvSpPr>
          <p:spPr>
            <a:xfrm>
              <a:off x="4754740" y="4375484"/>
              <a:ext cx="1350748" cy="102431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AutoShape 2" descr="order book">
              <a:extLst>
                <a:ext uri="{FF2B5EF4-FFF2-40B4-BE49-F238E27FC236}">
                  <a16:creationId xmlns:a16="http://schemas.microsoft.com/office/drawing/2014/main" id="{99CB03F8-DBA6-0667-29F1-9E4F09F880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a:extLst>
                <a:ext uri="{FF2B5EF4-FFF2-40B4-BE49-F238E27FC236}">
                  <a16:creationId xmlns:a16="http://schemas.microsoft.com/office/drawing/2014/main" id="{2AD00D83-16B6-6B59-9BF2-F5B0A34CF5FB}"/>
                </a:ext>
              </a:extLst>
            </p:cNvPr>
            <p:cNvSpPr txBox="1"/>
            <p:nvPr/>
          </p:nvSpPr>
          <p:spPr>
            <a:xfrm>
              <a:off x="4765404" y="4918889"/>
              <a:ext cx="962123" cy="342979"/>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离群值处理</a:t>
              </a:r>
            </a:p>
          </p:txBody>
        </p:sp>
      </p:grpSp>
      <p:pic>
        <p:nvPicPr>
          <p:cNvPr id="1026" name="Picture 2">
            <a:extLst>
              <a:ext uri="{FF2B5EF4-FFF2-40B4-BE49-F238E27FC236}">
                <a16:creationId xmlns:a16="http://schemas.microsoft.com/office/drawing/2014/main" id="{669CA257-51F3-39E0-E89A-61E4AAEF32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47" t="17880" r="17223" b="15848"/>
          <a:stretch/>
        </p:blipFill>
        <p:spPr bwMode="auto">
          <a:xfrm>
            <a:off x="4500328" y="4176000"/>
            <a:ext cx="3581400" cy="1910819"/>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34B01946-7919-7026-21CD-B5401430D485}"/>
              </a:ext>
            </a:extLst>
          </p:cNvPr>
          <p:cNvSpPr txBox="1"/>
          <p:nvPr/>
        </p:nvSpPr>
        <p:spPr>
          <a:xfrm>
            <a:off x="4222750" y="1436401"/>
            <a:ext cx="6096000" cy="170174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[bid/ask]_price: 非拍卖书中最具竞争力的买卖水平的价格。</a:t>
            </a:r>
          </a:p>
          <a:p>
            <a:pPr marL="285750" indent="-285750">
              <a:lnSpc>
                <a:spcPct val="150000"/>
              </a:lnSpc>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[bid/ask]_size: 非拍卖书中最具竞争力的买卖水平的美元名义金额。</a:t>
            </a:r>
          </a:p>
          <a:p>
            <a:pPr marL="285750" indent="-285750">
              <a:lnSpc>
                <a:spcPct val="150000"/>
              </a:lnSpc>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wap: 非拍卖书中的加权平均价格。</a:t>
            </a:r>
          </a:p>
        </p:txBody>
      </p:sp>
      <p:graphicFrame>
        <p:nvGraphicFramePr>
          <p:cNvPr id="24" name="对象 23">
            <a:extLst>
              <a:ext uri="{FF2B5EF4-FFF2-40B4-BE49-F238E27FC236}">
                <a16:creationId xmlns:a16="http://schemas.microsoft.com/office/drawing/2014/main" id="{2B13886F-4A5D-5883-B5FC-30AE7391B2DE}"/>
              </a:ext>
            </a:extLst>
          </p:cNvPr>
          <p:cNvGraphicFramePr>
            <a:graphicFrameLocks noChangeAspect="1"/>
          </p:cNvGraphicFramePr>
          <p:nvPr>
            <p:extLst>
              <p:ext uri="{D42A27DB-BD31-4B8C-83A1-F6EECF244321}">
                <p14:modId xmlns:p14="http://schemas.microsoft.com/office/powerpoint/2010/main" val="2341175546"/>
              </p:ext>
            </p:extLst>
          </p:nvPr>
        </p:nvGraphicFramePr>
        <p:xfrm>
          <a:off x="4468578" y="3229295"/>
          <a:ext cx="4533900" cy="657225"/>
        </p:xfrm>
        <a:graphic>
          <a:graphicData uri="http://schemas.openxmlformats.org/presentationml/2006/ole">
            <mc:AlternateContent xmlns:mc="http://schemas.openxmlformats.org/markup-compatibility/2006">
              <mc:Choice xmlns:v="urn:schemas-microsoft-com:vml" Requires="v">
                <p:oleObj name="AxMath" r:id="rId3" imgW="2266920" imgH="328320" progId="Equation.AxMath">
                  <p:embed/>
                </p:oleObj>
              </mc:Choice>
              <mc:Fallback>
                <p:oleObj name="AxMath" r:id="rId3" imgW="2266920" imgH="328320" progId="Equation.AxMath">
                  <p:embed/>
                  <p:pic>
                    <p:nvPicPr>
                      <p:cNvPr id="0" name=""/>
                      <p:cNvPicPr/>
                      <p:nvPr/>
                    </p:nvPicPr>
                    <p:blipFill>
                      <a:blip r:embed="rId4"/>
                      <a:stretch>
                        <a:fillRect/>
                      </a:stretch>
                    </p:blipFill>
                    <p:spPr>
                      <a:xfrm>
                        <a:off x="4468578" y="3229295"/>
                        <a:ext cx="4533900" cy="657225"/>
                      </a:xfrm>
                      <a:prstGeom prst="rect">
                        <a:avLst/>
                      </a:prstGeom>
                    </p:spPr>
                  </p:pic>
                </p:oleObj>
              </mc:Fallback>
            </mc:AlternateContent>
          </a:graphicData>
        </a:graphic>
      </p:graphicFrame>
      <p:sp>
        <p:nvSpPr>
          <p:cNvPr id="25" name="文本框 24">
            <a:extLst>
              <a:ext uri="{FF2B5EF4-FFF2-40B4-BE49-F238E27FC236}">
                <a16:creationId xmlns:a16="http://schemas.microsoft.com/office/drawing/2014/main" id="{8386FCAE-BB87-E8DD-3240-18D4FCD897B0}"/>
              </a:ext>
            </a:extLst>
          </p:cNvPr>
          <p:cNvSpPr txBox="1"/>
          <p:nvPr/>
        </p:nvSpPr>
        <p:spPr>
          <a:xfrm>
            <a:off x="5647490" y="6031969"/>
            <a:ext cx="1309779"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Orderbook</a:t>
            </a:r>
            <a:endParaRPr lang="zh-CN" altLang="en-US" dirty="0"/>
          </a:p>
        </p:txBody>
      </p:sp>
      <p:cxnSp>
        <p:nvCxnSpPr>
          <p:cNvPr id="47" name="直接箭头连接符 46">
            <a:extLst>
              <a:ext uri="{FF2B5EF4-FFF2-40B4-BE49-F238E27FC236}">
                <a16:creationId xmlns:a16="http://schemas.microsoft.com/office/drawing/2014/main" id="{EDFDA9DB-F4AA-C5D3-C88B-1A4254C3780B}"/>
              </a:ext>
            </a:extLst>
          </p:cNvPr>
          <p:cNvCxnSpPr>
            <a:cxnSpLocks/>
          </p:cNvCxnSpPr>
          <p:nvPr/>
        </p:nvCxnSpPr>
        <p:spPr>
          <a:xfrm>
            <a:off x="5093241" y="3860269"/>
            <a:ext cx="484759" cy="1401599"/>
          </a:xfrm>
          <a:prstGeom prst="straightConnector1">
            <a:avLst/>
          </a:prstGeom>
          <a:ln>
            <a:solidFill>
              <a:srgbClr val="223F59"/>
            </a:solidFill>
            <a:tailEnd type="triangle"/>
          </a:ln>
        </p:spPr>
        <p:style>
          <a:lnRef idx="1">
            <a:schemeClr val="accent1"/>
          </a:lnRef>
          <a:fillRef idx="0">
            <a:schemeClr val="accent1"/>
          </a:fillRef>
          <a:effectRef idx="0">
            <a:schemeClr val="accent1"/>
          </a:effectRef>
          <a:fontRef idx="minor">
            <a:schemeClr val="tx1"/>
          </a:fontRef>
        </p:style>
      </p:cxnSp>
      <p:sp>
        <p:nvSpPr>
          <p:cNvPr id="50" name="标注: 弯曲线形 49">
            <a:extLst>
              <a:ext uri="{FF2B5EF4-FFF2-40B4-BE49-F238E27FC236}">
                <a16:creationId xmlns:a16="http://schemas.microsoft.com/office/drawing/2014/main" id="{53DD5663-957A-1966-F63F-877481C8E326}"/>
              </a:ext>
            </a:extLst>
          </p:cNvPr>
          <p:cNvSpPr/>
          <p:nvPr/>
        </p:nvSpPr>
        <p:spPr>
          <a:xfrm>
            <a:off x="6828950" y="3560474"/>
            <a:ext cx="1038700" cy="271830"/>
          </a:xfrm>
          <a:prstGeom prst="borderCallout2">
            <a:avLst>
              <a:gd name="adj1" fmla="val 23422"/>
              <a:gd name="adj2" fmla="val 103542"/>
              <a:gd name="adj3" fmla="val 21086"/>
              <a:gd name="adj4" fmla="val 121496"/>
              <a:gd name="adj5" fmla="val 441879"/>
              <a:gd name="adj6" fmla="val 97609"/>
            </a:avLst>
          </a:pr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a:extLst>
              <a:ext uri="{FF2B5EF4-FFF2-40B4-BE49-F238E27FC236}">
                <a16:creationId xmlns:a16="http://schemas.microsoft.com/office/drawing/2014/main" id="{E4B212F3-BC5C-BFE0-FE2E-50E32A435FA0}"/>
              </a:ext>
            </a:extLst>
          </p:cNvPr>
          <p:cNvPicPr>
            <a:picLocks noChangeAspect="1"/>
          </p:cNvPicPr>
          <p:nvPr/>
        </p:nvPicPr>
        <p:blipFill>
          <a:blip r:embed="rId5"/>
          <a:stretch>
            <a:fillRect/>
          </a:stretch>
        </p:blipFill>
        <p:spPr>
          <a:xfrm>
            <a:off x="8102322" y="3986233"/>
            <a:ext cx="4028272" cy="2348343"/>
          </a:xfrm>
          <a:prstGeom prst="rect">
            <a:avLst/>
          </a:prstGeom>
        </p:spPr>
      </p:pic>
      <p:sp>
        <p:nvSpPr>
          <p:cNvPr id="54" name="文本占位符 2">
            <a:extLst>
              <a:ext uri="{FF2B5EF4-FFF2-40B4-BE49-F238E27FC236}">
                <a16:creationId xmlns:a16="http://schemas.microsoft.com/office/drawing/2014/main" id="{1B41E752-C02D-57B4-F94C-7596A05DE92E}"/>
              </a:ext>
            </a:extLst>
          </p:cNvPr>
          <p:cNvSpPr txBox="1">
            <a:spLocks/>
          </p:cNvSpPr>
          <p:nvPr/>
        </p:nvSpPr>
        <p:spPr>
          <a:xfrm>
            <a:off x="1550784" y="6465589"/>
            <a:ext cx="9790316"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资料来源：</a:t>
            </a:r>
            <a:r>
              <a:rPr kumimoji="0" lang="en-US" altLang="zh-CN" sz="14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Optiver</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2023 Trading at Close</a:t>
            </a:r>
            <a:r>
              <a:rPr lang="zh-CN" altLang="en-US" dirty="0">
                <a:solidFill>
                  <a:sysClr val="windowText" lastClr="000000"/>
                </a:solidFill>
              </a:rPr>
              <a:t> </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hlinkClick r:id="rId6"/>
              </a:rPr>
              <a:t>https://www.kaggle.com/competitions/optiver-trading-at-the-close/overview</a:t>
            </a:r>
            <a:endPar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文本占位符 1">
            <a:extLst>
              <a:ext uri="{FF2B5EF4-FFF2-40B4-BE49-F238E27FC236}">
                <a16:creationId xmlns:a16="http://schemas.microsoft.com/office/drawing/2014/main" id="{64EAA8FB-D76C-66DE-44B9-31C96A05B6D5}"/>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数据探索</a:t>
            </a:r>
          </a:p>
        </p:txBody>
      </p:sp>
    </p:spTree>
    <p:extLst>
      <p:ext uri="{BB962C8B-B14F-4D97-AF65-F5344CB8AC3E}">
        <p14:creationId xmlns:p14="http://schemas.microsoft.com/office/powerpoint/2010/main" val="3945154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C2C21-9BD7-6B26-0984-A98F3F3A697E}"/>
            </a:ext>
          </a:extLst>
        </p:cNvPr>
        <p:cNvGrpSpPr/>
        <p:nvPr/>
      </p:nvGrpSpPr>
      <p:grpSpPr>
        <a:xfrm>
          <a:off x="0" y="0"/>
          <a:ext cx="0" cy="0"/>
          <a:chOff x="0" y="0"/>
          <a:chExt cx="0" cy="0"/>
        </a:xfrm>
      </p:grpSpPr>
      <p:sp>
        <p:nvSpPr>
          <p:cNvPr id="230" name="AutoShape 2" descr="order book">
            <a:extLst>
              <a:ext uri="{FF2B5EF4-FFF2-40B4-BE49-F238E27FC236}">
                <a16:creationId xmlns:a16="http://schemas.microsoft.com/office/drawing/2014/main" id="{7B9F97DD-C3CA-38AB-9E9B-9D665067FF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0CFD578D-A8A6-16AD-2DD1-0590D7B216FA}"/>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2BFFE7FC-EFB2-B358-B1D8-3229EB60B631}"/>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779D7B32-8E06-58BC-89F6-474B0CBC9EAD}"/>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936EEF16-9E24-2A92-BEF6-C9F99C03613E}"/>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955CF6E-19AE-E227-B0EA-1DAE151DF320}"/>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6AF952F-F7EB-FBDF-8F6C-6170827D7C55}"/>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BF4A7BD4-2767-BED1-5F7D-DE0012B9DF46}"/>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A9E49731-172C-1302-7294-4501BAC58BBC}"/>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F7B8D4D2-700F-8232-D96B-36A4A09CFC54}"/>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35A415B1-D5F4-C9F0-71E9-EBBA070E5C44}"/>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23CC0184-983D-5C2C-F31B-BF71062D216D}"/>
                </a:ext>
              </a:extLst>
            </p:cNvPr>
            <p:cNvSpPr/>
            <p:nvPr/>
          </p:nvSpPr>
          <p:spPr>
            <a:xfrm>
              <a:off x="479557" y="2648764"/>
              <a:ext cx="1087705" cy="513083"/>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67B1D234-E703-F4B1-1BCC-F73493AA8370}"/>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09FB6FA0-35EB-FD0D-ED17-DFB9B0CD4E5B}"/>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FEFEFE"/>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79A96F72-9576-AEA4-A3C1-26BDC5F8BDC8}"/>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AFD73642-DB47-E229-8F6B-34607EACABEA}"/>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grpSp>
        <p:nvGrpSpPr>
          <p:cNvPr id="2" name="组合 1">
            <a:extLst>
              <a:ext uri="{FF2B5EF4-FFF2-40B4-BE49-F238E27FC236}">
                <a16:creationId xmlns:a16="http://schemas.microsoft.com/office/drawing/2014/main" id="{9DD30AF4-19FE-08F8-6D68-050F9D2D9DC7}"/>
              </a:ext>
            </a:extLst>
          </p:cNvPr>
          <p:cNvGrpSpPr/>
          <p:nvPr/>
        </p:nvGrpSpPr>
        <p:grpSpPr>
          <a:xfrm>
            <a:off x="1768916" y="1536041"/>
            <a:ext cx="2191225" cy="4798535"/>
            <a:chOff x="4325741" y="1536041"/>
            <a:chExt cx="2191225" cy="4798535"/>
          </a:xfrm>
        </p:grpSpPr>
        <p:sp>
          <p:nvSpPr>
            <p:cNvPr id="7" name="矩形: 圆角 6">
              <a:extLst>
                <a:ext uri="{FF2B5EF4-FFF2-40B4-BE49-F238E27FC236}">
                  <a16:creationId xmlns:a16="http://schemas.microsoft.com/office/drawing/2014/main" id="{4E8D7AB8-548C-238D-A967-F5A49CE67A65}"/>
                </a:ext>
              </a:extLst>
            </p:cNvPr>
            <p:cNvSpPr/>
            <p:nvPr/>
          </p:nvSpPr>
          <p:spPr>
            <a:xfrm>
              <a:off x="4325741" y="1536041"/>
              <a:ext cx="2191225" cy="4377671"/>
            </a:xfrm>
            <a:prstGeom prst="roundRect">
              <a:avLst/>
            </a:prstGeom>
            <a:noFill/>
            <a:ln w="12700" cap="flat" cmpd="sng" algn="ctr">
              <a:solidFill>
                <a:srgbClr val="70AD47">
                  <a:lumMod val="60000"/>
                  <a:lumOff val="4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圆角 7">
              <a:extLst>
                <a:ext uri="{FF2B5EF4-FFF2-40B4-BE49-F238E27FC236}">
                  <a16:creationId xmlns:a16="http://schemas.microsoft.com/office/drawing/2014/main" id="{FF37F7B9-F631-B7A1-AD3A-16E937F1EA50}"/>
                </a:ext>
              </a:extLst>
            </p:cNvPr>
            <p:cNvSpPr/>
            <p:nvPr/>
          </p:nvSpPr>
          <p:spPr>
            <a:xfrm>
              <a:off x="4834178" y="2534480"/>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缺失情况</a:t>
              </a:r>
              <a:endPar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9" name="矩形: 圆角 8">
              <a:extLst>
                <a:ext uri="{FF2B5EF4-FFF2-40B4-BE49-F238E27FC236}">
                  <a16:creationId xmlns:a16="http://schemas.microsoft.com/office/drawing/2014/main" id="{6CC27ECB-41EB-B067-D02A-4F4495222653}"/>
                </a:ext>
              </a:extLst>
            </p:cNvPr>
            <p:cNvSpPr/>
            <p:nvPr/>
          </p:nvSpPr>
          <p:spPr>
            <a:xfrm>
              <a:off x="4834178" y="1656901"/>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特征释义</a:t>
              </a:r>
            </a:p>
          </p:txBody>
        </p:sp>
        <p:cxnSp>
          <p:nvCxnSpPr>
            <p:cNvPr id="13" name="直接箭头连接符 12">
              <a:extLst>
                <a:ext uri="{FF2B5EF4-FFF2-40B4-BE49-F238E27FC236}">
                  <a16:creationId xmlns:a16="http://schemas.microsoft.com/office/drawing/2014/main" id="{73998203-374E-39AF-D4BA-074C0307641A}"/>
                </a:ext>
              </a:extLst>
            </p:cNvPr>
            <p:cNvCxnSpPr>
              <a:cxnSpLocks/>
              <a:stCxn id="9" idx="2"/>
            </p:cNvCxnSpPr>
            <p:nvPr/>
          </p:nvCxnSpPr>
          <p:spPr>
            <a:xfrm flipH="1">
              <a:off x="5421352" y="2225841"/>
              <a:ext cx="1" cy="286607"/>
            </a:xfrm>
            <a:prstGeom prst="straightConnector1">
              <a:avLst/>
            </a:prstGeom>
            <a:noFill/>
            <a:ln w="6350" cap="flat" cmpd="sng" algn="ctr">
              <a:solidFill>
                <a:sysClr val="windowText" lastClr="000000"/>
              </a:solidFill>
              <a:prstDash val="solid"/>
              <a:miter lim="800000"/>
              <a:tailEnd type="triangle"/>
            </a:ln>
            <a:effectLst/>
          </p:spPr>
        </p:cxnSp>
        <p:sp>
          <p:nvSpPr>
            <p:cNvPr id="14" name="左大括号 13">
              <a:extLst>
                <a:ext uri="{FF2B5EF4-FFF2-40B4-BE49-F238E27FC236}">
                  <a16:creationId xmlns:a16="http://schemas.microsoft.com/office/drawing/2014/main" id="{4AB3BFBF-886B-8FFE-070F-FBA24B68F6A0}"/>
                </a:ext>
              </a:extLst>
            </p:cNvPr>
            <p:cNvSpPr/>
            <p:nvPr/>
          </p:nvSpPr>
          <p:spPr>
            <a:xfrm rot="5400000">
              <a:off x="5237051" y="3381551"/>
              <a:ext cx="379531" cy="1588898"/>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1D6712BC-7C97-A501-F506-1D1EE0DDD1CC}"/>
                </a:ext>
              </a:extLst>
            </p:cNvPr>
            <p:cNvSpPr txBox="1"/>
            <p:nvPr/>
          </p:nvSpPr>
          <p:spPr>
            <a:xfrm>
              <a:off x="4766115" y="4317235"/>
              <a:ext cx="821059" cy="619978"/>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lang="en-US" altLang="zh-CN" sz="1200" kern="0" dirty="0">
                  <a:solidFill>
                    <a:prstClr val="black"/>
                  </a:solidFill>
                  <a:latin typeface="华文仿宋" panose="02010600040101010101" pitchFamily="2" charset="-122"/>
                  <a:ea typeface="华文仿宋" panose="02010600040101010101" pitchFamily="2" charset="-122"/>
                </a:rPr>
                <a:t>Far Price</a:t>
              </a:r>
            </a:p>
            <a:p>
              <a:pPr marL="0" marR="0" lvl="0" indent="0" defTabSz="4572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Near Price</a:t>
              </a:r>
              <a:endPar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cxnSp>
          <p:nvCxnSpPr>
            <p:cNvPr id="16" name="直接箭头连接符 15">
              <a:extLst>
                <a:ext uri="{FF2B5EF4-FFF2-40B4-BE49-F238E27FC236}">
                  <a16:creationId xmlns:a16="http://schemas.microsoft.com/office/drawing/2014/main" id="{7A5BAB4B-B735-7C4D-C90C-4C63D43D9C84}"/>
                </a:ext>
              </a:extLst>
            </p:cNvPr>
            <p:cNvCxnSpPr>
              <a:cxnSpLocks/>
            </p:cNvCxnSpPr>
            <p:nvPr/>
          </p:nvCxnSpPr>
          <p:spPr>
            <a:xfrm flipH="1">
              <a:off x="5426817" y="3103420"/>
              <a:ext cx="1" cy="308474"/>
            </a:xfrm>
            <a:prstGeom prst="straightConnector1">
              <a:avLst/>
            </a:prstGeom>
            <a:noFill/>
            <a:ln w="6350" cap="flat" cmpd="sng" algn="ctr">
              <a:solidFill>
                <a:sysClr val="windowText" lastClr="000000"/>
              </a:solidFill>
              <a:prstDash val="solid"/>
              <a:miter lim="800000"/>
              <a:tailEnd type="triangle"/>
            </a:ln>
            <a:effectLst/>
          </p:spPr>
        </p:cxnSp>
        <p:sp>
          <p:nvSpPr>
            <p:cNvPr id="17" name="矩形: 圆角 16">
              <a:extLst>
                <a:ext uri="{FF2B5EF4-FFF2-40B4-BE49-F238E27FC236}">
                  <a16:creationId xmlns:a16="http://schemas.microsoft.com/office/drawing/2014/main" id="{D20C9672-D956-0F69-4847-CB73E3D6E475}"/>
                </a:ext>
              </a:extLst>
            </p:cNvPr>
            <p:cNvSpPr/>
            <p:nvPr/>
          </p:nvSpPr>
          <p:spPr>
            <a:xfrm>
              <a:off x="4834178" y="3421959"/>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分布</a:t>
              </a: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情况</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8" name="文本框 17">
              <a:extLst>
                <a:ext uri="{FF2B5EF4-FFF2-40B4-BE49-F238E27FC236}">
                  <a16:creationId xmlns:a16="http://schemas.microsoft.com/office/drawing/2014/main" id="{EEE3D4A2-E1A1-244C-684B-45C874757235}"/>
                </a:ext>
              </a:extLst>
            </p:cNvPr>
            <p:cNvSpPr txBox="1"/>
            <p:nvPr/>
          </p:nvSpPr>
          <p:spPr>
            <a:xfrm>
              <a:off x="4918650" y="5996022"/>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数据探索</a:t>
              </a:r>
            </a:p>
          </p:txBody>
        </p:sp>
        <p:sp>
          <p:nvSpPr>
            <p:cNvPr id="19" name="矩形 18">
              <a:extLst>
                <a:ext uri="{FF2B5EF4-FFF2-40B4-BE49-F238E27FC236}">
                  <a16:creationId xmlns:a16="http://schemas.microsoft.com/office/drawing/2014/main" id="{53503E71-36F3-F8C6-52E8-7E1EF71A2C9E}"/>
                </a:ext>
              </a:extLst>
            </p:cNvPr>
            <p:cNvSpPr/>
            <p:nvPr/>
          </p:nvSpPr>
          <p:spPr>
            <a:xfrm>
              <a:off x="4754740" y="4375484"/>
              <a:ext cx="1350748" cy="102431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AutoShape 2" descr="order book">
              <a:extLst>
                <a:ext uri="{FF2B5EF4-FFF2-40B4-BE49-F238E27FC236}">
                  <a16:creationId xmlns:a16="http://schemas.microsoft.com/office/drawing/2014/main" id="{1EDBB118-32AA-A7F0-8749-87C2ADD2A7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a:extLst>
                <a:ext uri="{FF2B5EF4-FFF2-40B4-BE49-F238E27FC236}">
                  <a16:creationId xmlns:a16="http://schemas.microsoft.com/office/drawing/2014/main" id="{A76A17BE-C613-6D2B-65A0-2770D0F1A92B}"/>
                </a:ext>
              </a:extLst>
            </p:cNvPr>
            <p:cNvSpPr txBox="1"/>
            <p:nvPr/>
          </p:nvSpPr>
          <p:spPr>
            <a:xfrm>
              <a:off x="4765404" y="4918889"/>
              <a:ext cx="962123" cy="342979"/>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离群值处理</a:t>
              </a:r>
            </a:p>
          </p:txBody>
        </p:sp>
      </p:grpSp>
      <p:sp>
        <p:nvSpPr>
          <p:cNvPr id="23" name="文本框 22">
            <a:extLst>
              <a:ext uri="{FF2B5EF4-FFF2-40B4-BE49-F238E27FC236}">
                <a16:creationId xmlns:a16="http://schemas.microsoft.com/office/drawing/2014/main" id="{C087E69A-0AAD-AAD2-5E6F-872E258A8065}"/>
              </a:ext>
            </a:extLst>
          </p:cNvPr>
          <p:cNvSpPr txBox="1"/>
          <p:nvPr/>
        </p:nvSpPr>
        <p:spPr>
          <a:xfrm>
            <a:off x="4222750" y="1436401"/>
            <a:ext cx="6096000" cy="2031325"/>
          </a:xfrm>
          <a:prstGeom prst="rect">
            <a:avLst/>
          </a:prstGeom>
          <a:noFill/>
        </p:spPr>
        <p:txBody>
          <a:bodyPr wrap="square">
            <a:spAutoFit/>
          </a:bodyPr>
          <a:lstStyle/>
          <a:p>
            <a:pPr marL="285750" indent="-28575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imbalance_size: 在当前参考价格（以美元计）下的未匹配金额。</a:t>
            </a:r>
          </a:p>
          <a:p>
            <a:pPr marL="285750" indent="-28575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imbalance_buy_sell_flag: 反映拍卖不平衡方向的指标。</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买方不平衡：1、卖方不平衡：-1、无不平衡：0</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far_price: 仅基于拍卖兴趣时，将最大化匹配股份数量的交叉价格。此计算排除连续市场订单。</a:t>
            </a:r>
          </a:p>
          <a:p>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文本框 24">
            <a:extLst>
              <a:ext uri="{FF2B5EF4-FFF2-40B4-BE49-F238E27FC236}">
                <a16:creationId xmlns:a16="http://schemas.microsoft.com/office/drawing/2014/main" id="{4ADBD575-BE08-6ED6-2282-59C7011D681F}"/>
              </a:ext>
            </a:extLst>
          </p:cNvPr>
          <p:cNvSpPr txBox="1"/>
          <p:nvPr/>
        </p:nvSpPr>
        <p:spPr>
          <a:xfrm>
            <a:off x="5151007" y="5030428"/>
            <a:ext cx="1386982" cy="369332"/>
          </a:xfrm>
          <a:prstGeom prst="rect">
            <a:avLst/>
          </a:prstGeom>
          <a:noFill/>
        </p:spPr>
        <p:txBody>
          <a:bodyPr wrap="square">
            <a:spAutoFit/>
          </a:bodyPr>
          <a:lstStyle/>
          <a:p>
            <a:r>
              <a:rPr lang="en-US" altLang="zh-CN" dirty="0" err="1">
                <a:latin typeface="Times New Roman" panose="02020603050405020304" pitchFamily="18" charset="0"/>
                <a:ea typeface="楷体" panose="02010609060101010101" pitchFamily="49" charset="-122"/>
                <a:cs typeface="Times New Roman" panose="02020603050405020304" pitchFamily="18" charset="0"/>
              </a:rPr>
              <a:t>Auctionbook</a:t>
            </a:r>
            <a:endParaRPr lang="zh-CN" altLang="en-US" dirty="0"/>
          </a:p>
        </p:txBody>
      </p:sp>
      <p:pic>
        <p:nvPicPr>
          <p:cNvPr id="35" name="Picture 2">
            <a:extLst>
              <a:ext uri="{FF2B5EF4-FFF2-40B4-BE49-F238E27FC236}">
                <a16:creationId xmlns:a16="http://schemas.microsoft.com/office/drawing/2014/main" id="{FB0418B1-9E60-13DC-3D2A-54157994E4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48" t="17580" r="16760" b="17963"/>
          <a:stretch/>
        </p:blipFill>
        <p:spPr bwMode="auto">
          <a:xfrm>
            <a:off x="4487852" y="3397347"/>
            <a:ext cx="2800630" cy="1574437"/>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B099B7AA-5729-B364-D228-60AB95C098CB}"/>
              </a:ext>
            </a:extLst>
          </p:cNvPr>
          <p:cNvSpPr txBox="1"/>
          <p:nvPr/>
        </p:nvSpPr>
        <p:spPr>
          <a:xfrm>
            <a:off x="10229850" y="1436401"/>
            <a:ext cx="1386982" cy="1477328"/>
          </a:xfrm>
          <a:prstGeom prst="rect">
            <a:avLst/>
          </a:prstGeom>
          <a:noFill/>
          <a:ln>
            <a:solidFill>
              <a:schemeClr val="accent2">
                <a:lumMod val="60000"/>
                <a:lumOff val="40000"/>
              </a:schemeClr>
            </a:solidFill>
            <a:prstDash val="sysDash"/>
          </a:ln>
        </p:spPr>
        <p:txBody>
          <a:bodyPr wrap="square">
            <a:spAutoFit/>
          </a:bodyPr>
          <a:lstStyle/>
          <a:p>
            <a:r>
              <a:rPr lang="en-US" altLang="zh-CN" dirty="0">
                <a:latin typeface="Times New Roman" panose="02020603050405020304" pitchFamily="18" charset="0"/>
                <a:cs typeface="Times New Roman" panose="02020603050405020304" pitchFamily="18" charset="0"/>
              </a:rPr>
              <a:t>3*</a:t>
            </a:r>
            <a:r>
              <a:rPr lang="en-US" altLang="zh-CN" dirty="0" err="1">
                <a:latin typeface="Times New Roman" panose="02020603050405020304" pitchFamily="18" charset="0"/>
                <a:cs typeface="Times New Roman" panose="02020603050405020304" pitchFamily="18" charset="0"/>
              </a:rPr>
              <a:t>ref_pc</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pic>
        <p:nvPicPr>
          <p:cNvPr id="38" name="图片 37">
            <a:extLst>
              <a:ext uri="{FF2B5EF4-FFF2-40B4-BE49-F238E27FC236}">
                <a16:creationId xmlns:a16="http://schemas.microsoft.com/office/drawing/2014/main" id="{BD69F857-36B5-53A8-CE8F-4C7C03D1E11C}"/>
              </a:ext>
            </a:extLst>
          </p:cNvPr>
          <p:cNvPicPr>
            <a:picLocks noChangeAspect="1"/>
          </p:cNvPicPr>
          <p:nvPr/>
        </p:nvPicPr>
        <p:blipFill>
          <a:blip r:embed="rId3"/>
          <a:stretch>
            <a:fillRect/>
          </a:stretch>
        </p:blipFill>
        <p:spPr>
          <a:xfrm>
            <a:off x="7600949" y="3251200"/>
            <a:ext cx="3575051" cy="1936750"/>
          </a:xfrm>
          <a:prstGeom prst="rect">
            <a:avLst/>
          </a:prstGeom>
        </p:spPr>
      </p:pic>
      <p:sp>
        <p:nvSpPr>
          <p:cNvPr id="22" name="文本占位符 2">
            <a:extLst>
              <a:ext uri="{FF2B5EF4-FFF2-40B4-BE49-F238E27FC236}">
                <a16:creationId xmlns:a16="http://schemas.microsoft.com/office/drawing/2014/main" id="{96247409-8B1F-175C-9628-0ECADC30207B}"/>
              </a:ext>
            </a:extLst>
          </p:cNvPr>
          <p:cNvSpPr txBox="1">
            <a:spLocks/>
          </p:cNvSpPr>
          <p:nvPr/>
        </p:nvSpPr>
        <p:spPr>
          <a:xfrm>
            <a:off x="1550784" y="6465589"/>
            <a:ext cx="9790316"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资料来源：</a:t>
            </a:r>
            <a:r>
              <a:rPr kumimoji="0" lang="en-US" altLang="zh-CN" sz="14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Optiver</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2023 Trading at Close</a:t>
            </a:r>
            <a:r>
              <a:rPr lang="zh-CN" altLang="en-US" dirty="0">
                <a:solidFill>
                  <a:sysClr val="windowText" lastClr="000000"/>
                </a:solidFill>
              </a:rPr>
              <a:t> </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hlinkClick r:id="rId4"/>
              </a:rPr>
              <a:t>https://www.kaggle.com/competitions/optiver-trading-at-the-close/overview</a:t>
            </a:r>
            <a:endPar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文本占位符 1">
            <a:extLst>
              <a:ext uri="{FF2B5EF4-FFF2-40B4-BE49-F238E27FC236}">
                <a16:creationId xmlns:a16="http://schemas.microsoft.com/office/drawing/2014/main" id="{12E13C71-62E6-80A6-6618-82F7B12D6521}"/>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数据探索</a:t>
            </a:r>
          </a:p>
        </p:txBody>
      </p:sp>
    </p:spTree>
    <p:extLst>
      <p:ext uri="{BB962C8B-B14F-4D97-AF65-F5344CB8AC3E}">
        <p14:creationId xmlns:p14="http://schemas.microsoft.com/office/powerpoint/2010/main" val="3234127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15677-CDA5-0898-AECC-021C80C9D53D}"/>
            </a:ext>
          </a:extLst>
        </p:cNvPr>
        <p:cNvGrpSpPr/>
        <p:nvPr/>
      </p:nvGrpSpPr>
      <p:grpSpPr>
        <a:xfrm>
          <a:off x="0" y="0"/>
          <a:ext cx="0" cy="0"/>
          <a:chOff x="0" y="0"/>
          <a:chExt cx="0" cy="0"/>
        </a:xfrm>
      </p:grpSpPr>
      <p:sp>
        <p:nvSpPr>
          <p:cNvPr id="230" name="AutoShape 2" descr="order book">
            <a:extLst>
              <a:ext uri="{FF2B5EF4-FFF2-40B4-BE49-F238E27FC236}">
                <a16:creationId xmlns:a16="http://schemas.microsoft.com/office/drawing/2014/main" id="{FD618BCC-F679-00BA-26E7-58E7074721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B8F80F33-893A-B7C2-CB6C-E610DCF35778}"/>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AE8A7D83-9C6D-05B0-6B20-F2AE5D79E86E}"/>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92A26804-29B3-58FB-B88E-DFABC16A1ADC}"/>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E1E6862F-7776-17A0-5314-A325E4A5E689}"/>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CBED03D-A272-EC34-C1DD-9C703CABCC19}"/>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C16D581-2CE1-D462-2540-3329168B97D1}"/>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2339F2CE-B095-06F6-E576-0E3DBC60418D}"/>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68A458E6-70F0-F8E9-E472-5E2020CFC35B}"/>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20FC173A-058C-4831-4266-B2B809BC7B7B}"/>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F1A74FE0-3C9E-2E61-82CE-B396AB9B8372}"/>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7501F1A1-FF61-92BC-0966-AE4F2B0E9378}"/>
                </a:ext>
              </a:extLst>
            </p:cNvPr>
            <p:cNvSpPr/>
            <p:nvPr/>
          </p:nvSpPr>
          <p:spPr>
            <a:xfrm>
              <a:off x="479557" y="2648764"/>
              <a:ext cx="1087705" cy="513083"/>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E16A44AC-6756-5B8C-EEEE-789A4F46AA57}"/>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037560A2-7791-1BD4-E816-F90809395816}"/>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FEFEFE"/>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6E9C48A0-954B-9523-82E5-CFF6FBE94D29}"/>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4598DAEC-5326-E4D1-EED9-C0530A84D835}"/>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grpSp>
        <p:nvGrpSpPr>
          <p:cNvPr id="2" name="组合 1">
            <a:extLst>
              <a:ext uri="{FF2B5EF4-FFF2-40B4-BE49-F238E27FC236}">
                <a16:creationId xmlns:a16="http://schemas.microsoft.com/office/drawing/2014/main" id="{16A6A320-8CF7-62A3-6D03-4D252FE31EFD}"/>
              </a:ext>
            </a:extLst>
          </p:cNvPr>
          <p:cNvGrpSpPr/>
          <p:nvPr/>
        </p:nvGrpSpPr>
        <p:grpSpPr>
          <a:xfrm>
            <a:off x="1768916" y="1536041"/>
            <a:ext cx="2191225" cy="4798535"/>
            <a:chOff x="4325741" y="1536041"/>
            <a:chExt cx="2191225" cy="4798535"/>
          </a:xfrm>
        </p:grpSpPr>
        <p:sp>
          <p:nvSpPr>
            <p:cNvPr id="7" name="矩形: 圆角 6">
              <a:extLst>
                <a:ext uri="{FF2B5EF4-FFF2-40B4-BE49-F238E27FC236}">
                  <a16:creationId xmlns:a16="http://schemas.microsoft.com/office/drawing/2014/main" id="{65589791-835C-99E2-14A7-37E42056CDAE}"/>
                </a:ext>
              </a:extLst>
            </p:cNvPr>
            <p:cNvSpPr/>
            <p:nvPr/>
          </p:nvSpPr>
          <p:spPr>
            <a:xfrm>
              <a:off x="4325741" y="1536041"/>
              <a:ext cx="2191225" cy="4377671"/>
            </a:xfrm>
            <a:prstGeom prst="roundRect">
              <a:avLst/>
            </a:prstGeom>
            <a:noFill/>
            <a:ln w="12700" cap="flat" cmpd="sng" algn="ctr">
              <a:solidFill>
                <a:srgbClr val="70AD47">
                  <a:lumMod val="60000"/>
                  <a:lumOff val="4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圆角 7">
              <a:extLst>
                <a:ext uri="{FF2B5EF4-FFF2-40B4-BE49-F238E27FC236}">
                  <a16:creationId xmlns:a16="http://schemas.microsoft.com/office/drawing/2014/main" id="{EA2ED3EB-A988-63B7-19E0-A8F08A5315C1}"/>
                </a:ext>
              </a:extLst>
            </p:cNvPr>
            <p:cNvSpPr/>
            <p:nvPr/>
          </p:nvSpPr>
          <p:spPr>
            <a:xfrm>
              <a:off x="4834178" y="2534480"/>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缺失情况</a:t>
              </a:r>
              <a:endPar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9" name="矩形: 圆角 8">
              <a:extLst>
                <a:ext uri="{FF2B5EF4-FFF2-40B4-BE49-F238E27FC236}">
                  <a16:creationId xmlns:a16="http://schemas.microsoft.com/office/drawing/2014/main" id="{BB977C84-F75C-3D61-5192-2F51687978E9}"/>
                </a:ext>
              </a:extLst>
            </p:cNvPr>
            <p:cNvSpPr/>
            <p:nvPr/>
          </p:nvSpPr>
          <p:spPr>
            <a:xfrm>
              <a:off x="4834178" y="1656901"/>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特征释义</a:t>
              </a:r>
            </a:p>
          </p:txBody>
        </p:sp>
        <p:cxnSp>
          <p:nvCxnSpPr>
            <p:cNvPr id="13" name="直接箭头连接符 12">
              <a:extLst>
                <a:ext uri="{FF2B5EF4-FFF2-40B4-BE49-F238E27FC236}">
                  <a16:creationId xmlns:a16="http://schemas.microsoft.com/office/drawing/2014/main" id="{764F71DD-06E2-32EC-B026-CB0A681C9CAA}"/>
                </a:ext>
              </a:extLst>
            </p:cNvPr>
            <p:cNvCxnSpPr>
              <a:cxnSpLocks/>
              <a:stCxn id="9" idx="2"/>
            </p:cNvCxnSpPr>
            <p:nvPr/>
          </p:nvCxnSpPr>
          <p:spPr>
            <a:xfrm flipH="1">
              <a:off x="5421352" y="2225841"/>
              <a:ext cx="1" cy="286607"/>
            </a:xfrm>
            <a:prstGeom prst="straightConnector1">
              <a:avLst/>
            </a:prstGeom>
            <a:noFill/>
            <a:ln w="6350" cap="flat" cmpd="sng" algn="ctr">
              <a:solidFill>
                <a:sysClr val="windowText" lastClr="000000"/>
              </a:solidFill>
              <a:prstDash val="solid"/>
              <a:miter lim="800000"/>
              <a:tailEnd type="triangle"/>
            </a:ln>
            <a:effectLst/>
          </p:spPr>
        </p:cxnSp>
        <p:sp>
          <p:nvSpPr>
            <p:cNvPr id="14" name="左大括号 13">
              <a:extLst>
                <a:ext uri="{FF2B5EF4-FFF2-40B4-BE49-F238E27FC236}">
                  <a16:creationId xmlns:a16="http://schemas.microsoft.com/office/drawing/2014/main" id="{9732711A-82E6-29AA-71E1-4FE680458330}"/>
                </a:ext>
              </a:extLst>
            </p:cNvPr>
            <p:cNvSpPr/>
            <p:nvPr/>
          </p:nvSpPr>
          <p:spPr>
            <a:xfrm rot="5400000">
              <a:off x="5237051" y="3381551"/>
              <a:ext cx="379531" cy="1588898"/>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D2EA24FC-520A-E67B-3695-B93E6A14B411}"/>
                </a:ext>
              </a:extLst>
            </p:cNvPr>
            <p:cNvSpPr txBox="1"/>
            <p:nvPr/>
          </p:nvSpPr>
          <p:spPr>
            <a:xfrm>
              <a:off x="4766115" y="4317235"/>
              <a:ext cx="821059" cy="619978"/>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lang="en-US" altLang="zh-CN" sz="1200" kern="0" dirty="0">
                  <a:solidFill>
                    <a:prstClr val="black"/>
                  </a:solidFill>
                  <a:latin typeface="华文仿宋" panose="02010600040101010101" pitchFamily="2" charset="-122"/>
                  <a:ea typeface="华文仿宋" panose="02010600040101010101" pitchFamily="2" charset="-122"/>
                </a:rPr>
                <a:t>Far Price</a:t>
              </a:r>
            </a:p>
            <a:p>
              <a:pPr marL="0" marR="0" lvl="0" indent="0" defTabSz="4572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Near Price</a:t>
              </a:r>
              <a:endPar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cxnSp>
          <p:nvCxnSpPr>
            <p:cNvPr id="16" name="直接箭头连接符 15">
              <a:extLst>
                <a:ext uri="{FF2B5EF4-FFF2-40B4-BE49-F238E27FC236}">
                  <a16:creationId xmlns:a16="http://schemas.microsoft.com/office/drawing/2014/main" id="{B8A3F52F-8536-7919-3AC5-611F1CDD0B50}"/>
                </a:ext>
              </a:extLst>
            </p:cNvPr>
            <p:cNvCxnSpPr>
              <a:cxnSpLocks/>
            </p:cNvCxnSpPr>
            <p:nvPr/>
          </p:nvCxnSpPr>
          <p:spPr>
            <a:xfrm flipH="1">
              <a:off x="5426817" y="3103420"/>
              <a:ext cx="1" cy="308474"/>
            </a:xfrm>
            <a:prstGeom prst="straightConnector1">
              <a:avLst/>
            </a:prstGeom>
            <a:noFill/>
            <a:ln w="6350" cap="flat" cmpd="sng" algn="ctr">
              <a:solidFill>
                <a:sysClr val="windowText" lastClr="000000"/>
              </a:solidFill>
              <a:prstDash val="solid"/>
              <a:miter lim="800000"/>
              <a:tailEnd type="triangle"/>
            </a:ln>
            <a:effectLst/>
          </p:spPr>
        </p:cxnSp>
        <p:sp>
          <p:nvSpPr>
            <p:cNvPr id="17" name="矩形: 圆角 16">
              <a:extLst>
                <a:ext uri="{FF2B5EF4-FFF2-40B4-BE49-F238E27FC236}">
                  <a16:creationId xmlns:a16="http://schemas.microsoft.com/office/drawing/2014/main" id="{340AE855-1253-5659-6EDF-5FA653E3D583}"/>
                </a:ext>
              </a:extLst>
            </p:cNvPr>
            <p:cNvSpPr/>
            <p:nvPr/>
          </p:nvSpPr>
          <p:spPr>
            <a:xfrm>
              <a:off x="4834178" y="3421959"/>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分布</a:t>
              </a: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情况</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8" name="文本框 17">
              <a:extLst>
                <a:ext uri="{FF2B5EF4-FFF2-40B4-BE49-F238E27FC236}">
                  <a16:creationId xmlns:a16="http://schemas.microsoft.com/office/drawing/2014/main" id="{392A9E51-17BA-8B9D-CAC6-1939AF87C59B}"/>
                </a:ext>
              </a:extLst>
            </p:cNvPr>
            <p:cNvSpPr txBox="1"/>
            <p:nvPr/>
          </p:nvSpPr>
          <p:spPr>
            <a:xfrm>
              <a:off x="4918650" y="5996022"/>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数据探索</a:t>
              </a:r>
            </a:p>
          </p:txBody>
        </p:sp>
        <p:sp>
          <p:nvSpPr>
            <p:cNvPr id="19" name="矩形 18">
              <a:extLst>
                <a:ext uri="{FF2B5EF4-FFF2-40B4-BE49-F238E27FC236}">
                  <a16:creationId xmlns:a16="http://schemas.microsoft.com/office/drawing/2014/main" id="{EA4445C7-B1F7-9A01-5DA4-4A51C534E30F}"/>
                </a:ext>
              </a:extLst>
            </p:cNvPr>
            <p:cNvSpPr/>
            <p:nvPr/>
          </p:nvSpPr>
          <p:spPr>
            <a:xfrm>
              <a:off x="4754740" y="4375484"/>
              <a:ext cx="1350748" cy="102431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AutoShape 2" descr="order book">
              <a:extLst>
                <a:ext uri="{FF2B5EF4-FFF2-40B4-BE49-F238E27FC236}">
                  <a16:creationId xmlns:a16="http://schemas.microsoft.com/office/drawing/2014/main" id="{3CA0B1B5-3074-8344-B495-1A970ED62F8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a:extLst>
                <a:ext uri="{FF2B5EF4-FFF2-40B4-BE49-F238E27FC236}">
                  <a16:creationId xmlns:a16="http://schemas.microsoft.com/office/drawing/2014/main" id="{AFC4E3EB-FA58-627E-799A-95BB9C39C1DB}"/>
                </a:ext>
              </a:extLst>
            </p:cNvPr>
            <p:cNvSpPr txBox="1"/>
            <p:nvPr/>
          </p:nvSpPr>
          <p:spPr>
            <a:xfrm>
              <a:off x="4765404" y="4918889"/>
              <a:ext cx="962123" cy="342979"/>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离群值处理</a:t>
              </a:r>
            </a:p>
          </p:txBody>
        </p:sp>
      </p:grpSp>
      <p:sp>
        <p:nvSpPr>
          <p:cNvPr id="23" name="文本框 22">
            <a:extLst>
              <a:ext uri="{FF2B5EF4-FFF2-40B4-BE49-F238E27FC236}">
                <a16:creationId xmlns:a16="http://schemas.microsoft.com/office/drawing/2014/main" id="{515094AD-281A-76F8-11CF-DF5F49F352D1}"/>
              </a:ext>
            </a:extLst>
          </p:cNvPr>
          <p:cNvSpPr txBox="1"/>
          <p:nvPr/>
        </p:nvSpPr>
        <p:spPr>
          <a:xfrm>
            <a:off x="4222750" y="1436401"/>
            <a:ext cx="6096000" cy="2031325"/>
          </a:xfrm>
          <a:prstGeom prst="rect">
            <a:avLst/>
          </a:prstGeom>
          <a:noFill/>
        </p:spPr>
        <p:txBody>
          <a:bodyPr wrap="square">
            <a:spAutoFit/>
          </a:bodyPr>
          <a:lstStyle/>
          <a:p>
            <a:pPr marL="285750" indent="-285750">
              <a:buFont typeface="Wingdings" panose="05000000000000000000" pitchFamily="2" charset="2"/>
              <a:buChar char="Ø"/>
            </a:pPr>
            <a:r>
              <a:rPr lang="en-US" altLang="zh-CN" sz="1800" dirty="0" err="1">
                <a:latin typeface="Times New Roman" panose="02020603050405020304" pitchFamily="18" charset="0"/>
                <a:ea typeface="楷体" panose="02010609060101010101" pitchFamily="49" charset="-122"/>
                <a:cs typeface="Times New Roman" panose="02020603050405020304" pitchFamily="18" charset="0"/>
              </a:rPr>
              <a:t>near_price</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基于拍卖和连续市场订单时，将最大化匹配股份数量的交叉价格。</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Ø"/>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reference_price: 配对股票最大化的价格，不平衡最小化，与买卖价中点的距离最小化，按此顺序。也可以认为是介于最佳买卖价之间的近似价格。</a:t>
            </a:r>
          </a:p>
          <a:p>
            <a:pPr marL="285750" indent="-285750">
              <a:buFont typeface="Wingdings" panose="05000000000000000000" pitchFamily="2" charset="2"/>
              <a:buChar char="Ø"/>
            </a:pP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文本框 24">
            <a:extLst>
              <a:ext uri="{FF2B5EF4-FFF2-40B4-BE49-F238E27FC236}">
                <a16:creationId xmlns:a16="http://schemas.microsoft.com/office/drawing/2014/main" id="{968ED2C8-CE9F-145B-1206-8426A14009B5}"/>
              </a:ext>
            </a:extLst>
          </p:cNvPr>
          <p:cNvSpPr txBox="1"/>
          <p:nvPr/>
        </p:nvSpPr>
        <p:spPr>
          <a:xfrm>
            <a:off x="5151007" y="5030428"/>
            <a:ext cx="1386982" cy="369332"/>
          </a:xfrm>
          <a:prstGeom prst="rect">
            <a:avLst/>
          </a:prstGeom>
          <a:noFill/>
        </p:spPr>
        <p:txBody>
          <a:bodyPr wrap="square">
            <a:spAutoFit/>
          </a:bodyPr>
          <a:lstStyle/>
          <a:p>
            <a:r>
              <a:rPr lang="en-US" altLang="zh-CN" dirty="0" err="1">
                <a:latin typeface="Times New Roman" panose="02020603050405020304" pitchFamily="18" charset="0"/>
                <a:ea typeface="楷体" panose="02010609060101010101" pitchFamily="49" charset="-122"/>
                <a:cs typeface="Times New Roman" panose="02020603050405020304" pitchFamily="18" charset="0"/>
              </a:rPr>
              <a:t>Auctionbook</a:t>
            </a:r>
            <a:endParaRPr lang="zh-CN" altLang="en-US" dirty="0"/>
          </a:p>
        </p:txBody>
      </p:sp>
      <p:pic>
        <p:nvPicPr>
          <p:cNvPr id="3074" name="Picture 2">
            <a:extLst>
              <a:ext uri="{FF2B5EF4-FFF2-40B4-BE49-F238E27FC236}">
                <a16:creationId xmlns:a16="http://schemas.microsoft.com/office/drawing/2014/main" id="{8FDAD2B5-BEA1-46CB-8D8B-DD97368A3A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20" t="14457" r="15480" b="15968"/>
          <a:stretch/>
        </p:blipFill>
        <p:spPr bwMode="auto">
          <a:xfrm>
            <a:off x="4500328" y="3359657"/>
            <a:ext cx="2724769" cy="1586727"/>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61E7112A-F61E-EC4F-A8D4-963D0071B190}"/>
              </a:ext>
            </a:extLst>
          </p:cNvPr>
          <p:cNvSpPr txBox="1"/>
          <p:nvPr/>
        </p:nvSpPr>
        <p:spPr>
          <a:xfrm>
            <a:off x="10229850" y="1436401"/>
            <a:ext cx="1386982" cy="369332"/>
          </a:xfrm>
          <a:prstGeom prst="rect">
            <a:avLst/>
          </a:prstGeom>
          <a:noFill/>
          <a:ln>
            <a:solidFill>
              <a:schemeClr val="accent2">
                <a:lumMod val="60000"/>
                <a:lumOff val="40000"/>
              </a:schemeClr>
            </a:solidFill>
            <a:prstDash val="sysDash"/>
          </a:ln>
        </p:spPr>
        <p:txBody>
          <a:bodyPr wrap="square">
            <a:spAutoFit/>
          </a:bodyPr>
          <a:lstStyle/>
          <a:p>
            <a:r>
              <a:rPr lang="en-US" altLang="zh-CN" dirty="0">
                <a:latin typeface="Times New Roman" panose="02020603050405020304" pitchFamily="18" charset="0"/>
                <a:cs typeface="Times New Roman" panose="02020603050405020304" pitchFamily="18" charset="0"/>
              </a:rPr>
              <a:t>5</a:t>
            </a:r>
          </a:p>
        </p:txBody>
      </p:sp>
      <p:pic>
        <p:nvPicPr>
          <p:cNvPr id="41" name="图片 40">
            <a:extLst>
              <a:ext uri="{FF2B5EF4-FFF2-40B4-BE49-F238E27FC236}">
                <a16:creationId xmlns:a16="http://schemas.microsoft.com/office/drawing/2014/main" id="{E44B3E54-CCDC-EF90-B853-58B49FAB0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2554" y="3204462"/>
            <a:ext cx="4269468" cy="1972532"/>
          </a:xfrm>
          <a:prstGeom prst="rect">
            <a:avLst/>
          </a:prstGeom>
        </p:spPr>
      </p:pic>
      <p:sp>
        <p:nvSpPr>
          <p:cNvPr id="42" name="文本占位符 2">
            <a:extLst>
              <a:ext uri="{FF2B5EF4-FFF2-40B4-BE49-F238E27FC236}">
                <a16:creationId xmlns:a16="http://schemas.microsoft.com/office/drawing/2014/main" id="{C8902324-76DD-C83B-C84F-4F0E99960F4E}"/>
              </a:ext>
            </a:extLst>
          </p:cNvPr>
          <p:cNvSpPr txBox="1">
            <a:spLocks/>
          </p:cNvSpPr>
          <p:nvPr/>
        </p:nvSpPr>
        <p:spPr>
          <a:xfrm>
            <a:off x="1550784" y="6465589"/>
            <a:ext cx="9790316"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资料来源：</a:t>
            </a:r>
            <a:r>
              <a:rPr kumimoji="0" lang="en-US" altLang="zh-CN" sz="14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Optiver</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2023 Trading at Close</a:t>
            </a:r>
            <a:r>
              <a:rPr lang="zh-CN" altLang="en-US" dirty="0">
                <a:solidFill>
                  <a:sysClr val="windowText" lastClr="000000"/>
                </a:solidFill>
              </a:rPr>
              <a:t> </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hlinkClick r:id="rId4"/>
              </a:rPr>
              <a:t>https://www.kaggle.com/competitions/optiver-trading-at-the-close/overview</a:t>
            </a:r>
            <a:endPar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5" name="文本占位符 1">
            <a:extLst>
              <a:ext uri="{FF2B5EF4-FFF2-40B4-BE49-F238E27FC236}">
                <a16:creationId xmlns:a16="http://schemas.microsoft.com/office/drawing/2014/main" id="{5C69085F-CAA7-2ACE-2ECF-6F640931BC03}"/>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数据探索</a:t>
            </a:r>
          </a:p>
        </p:txBody>
      </p:sp>
    </p:spTree>
    <p:extLst>
      <p:ext uri="{BB962C8B-B14F-4D97-AF65-F5344CB8AC3E}">
        <p14:creationId xmlns:p14="http://schemas.microsoft.com/office/powerpoint/2010/main" val="314871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F4975-ECC1-330F-3C34-A104E09910E3}"/>
            </a:ext>
          </a:extLst>
        </p:cNvPr>
        <p:cNvGrpSpPr/>
        <p:nvPr/>
      </p:nvGrpSpPr>
      <p:grpSpPr>
        <a:xfrm>
          <a:off x="0" y="0"/>
          <a:ext cx="0" cy="0"/>
          <a:chOff x="0" y="0"/>
          <a:chExt cx="0" cy="0"/>
        </a:xfrm>
      </p:grpSpPr>
      <p:sp>
        <p:nvSpPr>
          <p:cNvPr id="230" name="AutoShape 2" descr="order book">
            <a:extLst>
              <a:ext uri="{FF2B5EF4-FFF2-40B4-BE49-F238E27FC236}">
                <a16:creationId xmlns:a16="http://schemas.microsoft.com/office/drawing/2014/main" id="{DC905FFA-FD72-DF0E-CA91-651F51097BF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order book">
            <a:extLst>
              <a:ext uri="{FF2B5EF4-FFF2-40B4-BE49-F238E27FC236}">
                <a16:creationId xmlns:a16="http://schemas.microsoft.com/office/drawing/2014/main" id="{0D266F17-20C0-8EE0-5B55-F751D799F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6093" y="4747478"/>
            <a:ext cx="2157230" cy="1662381"/>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3F02DAE0-9E53-A3A7-1D28-4EE6DCFDC5F8}"/>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FE3E4044-6BEE-986C-13D5-B20BA8C25E26}"/>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DE49724D-7360-347A-0C6D-3F62D3863F3B}"/>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7B2AC8A5-7D50-1584-A4C4-F8B73722E2F9}"/>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C132FD2-3178-095C-35C2-A527129C3852}"/>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B56C9DB-AB0A-867D-2840-240E165BE774}"/>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51895094-4EF9-633F-DAB3-DB74E434A971}"/>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786DAC13-5445-6ABA-3CD4-5254ADA873BD}"/>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F55ADA43-E652-91D7-F55B-FFFE16402760}"/>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B7AFB8E9-84B9-583E-EAF0-6C906577119A}"/>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4CCCC4A3-1963-96B8-F326-9AF88FA92317}"/>
                </a:ext>
              </a:extLst>
            </p:cNvPr>
            <p:cNvSpPr/>
            <p:nvPr/>
          </p:nvSpPr>
          <p:spPr>
            <a:xfrm>
              <a:off x="479557" y="2648764"/>
              <a:ext cx="1087705" cy="513083"/>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E4320EA2-49B7-10A8-0B0E-0953F7B6BF83}"/>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16FACA80-0E63-8F50-4484-DB90DA200278}"/>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FEFEFE"/>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53457EA5-E632-BC37-F7BD-DBB9E1F03E65}"/>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A5092FAB-12F3-51F1-802F-B0584254DD66}"/>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grpSp>
        <p:nvGrpSpPr>
          <p:cNvPr id="2" name="组合 1">
            <a:extLst>
              <a:ext uri="{FF2B5EF4-FFF2-40B4-BE49-F238E27FC236}">
                <a16:creationId xmlns:a16="http://schemas.microsoft.com/office/drawing/2014/main" id="{EA6D5F8C-C6EE-BD0A-1FBA-5857422FE83C}"/>
              </a:ext>
            </a:extLst>
          </p:cNvPr>
          <p:cNvGrpSpPr/>
          <p:nvPr/>
        </p:nvGrpSpPr>
        <p:grpSpPr>
          <a:xfrm>
            <a:off x="1768916" y="1536041"/>
            <a:ext cx="2191225" cy="4798535"/>
            <a:chOff x="4325741" y="1536041"/>
            <a:chExt cx="2191225" cy="4798535"/>
          </a:xfrm>
        </p:grpSpPr>
        <p:sp>
          <p:nvSpPr>
            <p:cNvPr id="7" name="矩形: 圆角 6">
              <a:extLst>
                <a:ext uri="{FF2B5EF4-FFF2-40B4-BE49-F238E27FC236}">
                  <a16:creationId xmlns:a16="http://schemas.microsoft.com/office/drawing/2014/main" id="{F0E7B850-D4E2-B0C4-3115-286C42B6C214}"/>
                </a:ext>
              </a:extLst>
            </p:cNvPr>
            <p:cNvSpPr/>
            <p:nvPr/>
          </p:nvSpPr>
          <p:spPr>
            <a:xfrm>
              <a:off x="4325741" y="1536041"/>
              <a:ext cx="2191225" cy="4377671"/>
            </a:xfrm>
            <a:prstGeom prst="roundRect">
              <a:avLst/>
            </a:prstGeom>
            <a:noFill/>
            <a:ln w="12700" cap="flat" cmpd="sng" algn="ctr">
              <a:solidFill>
                <a:srgbClr val="70AD47">
                  <a:lumMod val="60000"/>
                  <a:lumOff val="4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圆角 7">
              <a:extLst>
                <a:ext uri="{FF2B5EF4-FFF2-40B4-BE49-F238E27FC236}">
                  <a16:creationId xmlns:a16="http://schemas.microsoft.com/office/drawing/2014/main" id="{FFE82495-256A-4A75-C958-A004AC37E949}"/>
                </a:ext>
              </a:extLst>
            </p:cNvPr>
            <p:cNvSpPr/>
            <p:nvPr/>
          </p:nvSpPr>
          <p:spPr>
            <a:xfrm>
              <a:off x="4834178" y="2534480"/>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缺失情况</a:t>
              </a:r>
              <a:endPar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9" name="矩形: 圆角 8">
              <a:extLst>
                <a:ext uri="{FF2B5EF4-FFF2-40B4-BE49-F238E27FC236}">
                  <a16:creationId xmlns:a16="http://schemas.microsoft.com/office/drawing/2014/main" id="{BC3C19C8-A917-9E04-2261-D9CE51D6198D}"/>
                </a:ext>
              </a:extLst>
            </p:cNvPr>
            <p:cNvSpPr/>
            <p:nvPr/>
          </p:nvSpPr>
          <p:spPr>
            <a:xfrm>
              <a:off x="4834178" y="1656901"/>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特征释义</a:t>
              </a:r>
            </a:p>
          </p:txBody>
        </p:sp>
        <p:cxnSp>
          <p:nvCxnSpPr>
            <p:cNvPr id="13" name="直接箭头连接符 12">
              <a:extLst>
                <a:ext uri="{FF2B5EF4-FFF2-40B4-BE49-F238E27FC236}">
                  <a16:creationId xmlns:a16="http://schemas.microsoft.com/office/drawing/2014/main" id="{7DDC4468-A09D-C889-6283-26D9F5133A85}"/>
                </a:ext>
              </a:extLst>
            </p:cNvPr>
            <p:cNvCxnSpPr>
              <a:cxnSpLocks/>
              <a:stCxn id="9" idx="2"/>
            </p:cNvCxnSpPr>
            <p:nvPr/>
          </p:nvCxnSpPr>
          <p:spPr>
            <a:xfrm flipH="1">
              <a:off x="5421352" y="2225841"/>
              <a:ext cx="1" cy="286607"/>
            </a:xfrm>
            <a:prstGeom prst="straightConnector1">
              <a:avLst/>
            </a:prstGeom>
            <a:noFill/>
            <a:ln w="6350" cap="flat" cmpd="sng" algn="ctr">
              <a:solidFill>
                <a:sysClr val="windowText" lastClr="000000"/>
              </a:solidFill>
              <a:prstDash val="solid"/>
              <a:miter lim="800000"/>
              <a:tailEnd type="triangle"/>
            </a:ln>
            <a:effectLst/>
          </p:spPr>
        </p:cxnSp>
        <p:sp>
          <p:nvSpPr>
            <p:cNvPr id="14" name="左大括号 13">
              <a:extLst>
                <a:ext uri="{FF2B5EF4-FFF2-40B4-BE49-F238E27FC236}">
                  <a16:creationId xmlns:a16="http://schemas.microsoft.com/office/drawing/2014/main" id="{EA0A5B27-5EA5-FE08-CDA8-BFCB24F04810}"/>
                </a:ext>
              </a:extLst>
            </p:cNvPr>
            <p:cNvSpPr/>
            <p:nvPr/>
          </p:nvSpPr>
          <p:spPr>
            <a:xfrm rot="5400000">
              <a:off x="5237051" y="3381551"/>
              <a:ext cx="379531" cy="1588898"/>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C5109451-19CC-462E-DDBF-0925CE152426}"/>
                </a:ext>
              </a:extLst>
            </p:cNvPr>
            <p:cNvSpPr txBox="1"/>
            <p:nvPr/>
          </p:nvSpPr>
          <p:spPr>
            <a:xfrm>
              <a:off x="4766115" y="4317235"/>
              <a:ext cx="821059" cy="619978"/>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lang="en-US" altLang="zh-CN" sz="1200" kern="0" dirty="0">
                  <a:solidFill>
                    <a:prstClr val="black"/>
                  </a:solidFill>
                  <a:latin typeface="华文仿宋" panose="02010600040101010101" pitchFamily="2" charset="-122"/>
                  <a:ea typeface="华文仿宋" panose="02010600040101010101" pitchFamily="2" charset="-122"/>
                </a:rPr>
                <a:t>Far Price</a:t>
              </a:r>
            </a:p>
            <a:p>
              <a:pPr marL="0" marR="0" lvl="0" indent="0" defTabSz="4572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Near Price</a:t>
              </a:r>
              <a:endPar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cxnSp>
          <p:nvCxnSpPr>
            <p:cNvPr id="16" name="直接箭头连接符 15">
              <a:extLst>
                <a:ext uri="{FF2B5EF4-FFF2-40B4-BE49-F238E27FC236}">
                  <a16:creationId xmlns:a16="http://schemas.microsoft.com/office/drawing/2014/main" id="{269A5B3A-3179-3BAA-78A7-AB014A37C550}"/>
                </a:ext>
              </a:extLst>
            </p:cNvPr>
            <p:cNvCxnSpPr>
              <a:cxnSpLocks/>
            </p:cNvCxnSpPr>
            <p:nvPr/>
          </p:nvCxnSpPr>
          <p:spPr>
            <a:xfrm flipH="1">
              <a:off x="5426817" y="3103420"/>
              <a:ext cx="1" cy="308474"/>
            </a:xfrm>
            <a:prstGeom prst="straightConnector1">
              <a:avLst/>
            </a:prstGeom>
            <a:noFill/>
            <a:ln w="6350" cap="flat" cmpd="sng" algn="ctr">
              <a:solidFill>
                <a:sysClr val="windowText" lastClr="000000"/>
              </a:solidFill>
              <a:prstDash val="solid"/>
              <a:miter lim="800000"/>
              <a:tailEnd type="triangle"/>
            </a:ln>
            <a:effectLst/>
          </p:spPr>
        </p:cxnSp>
        <p:sp>
          <p:nvSpPr>
            <p:cNvPr id="17" name="矩形: 圆角 16">
              <a:extLst>
                <a:ext uri="{FF2B5EF4-FFF2-40B4-BE49-F238E27FC236}">
                  <a16:creationId xmlns:a16="http://schemas.microsoft.com/office/drawing/2014/main" id="{C374DD8F-50F7-0EAE-11D8-12A5EB898891}"/>
                </a:ext>
              </a:extLst>
            </p:cNvPr>
            <p:cNvSpPr/>
            <p:nvPr/>
          </p:nvSpPr>
          <p:spPr>
            <a:xfrm>
              <a:off x="4834178" y="3421959"/>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分布</a:t>
              </a: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情况</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8" name="文本框 17">
              <a:extLst>
                <a:ext uri="{FF2B5EF4-FFF2-40B4-BE49-F238E27FC236}">
                  <a16:creationId xmlns:a16="http://schemas.microsoft.com/office/drawing/2014/main" id="{47162BFF-02FF-EF0E-6044-0E60BDD413AF}"/>
                </a:ext>
              </a:extLst>
            </p:cNvPr>
            <p:cNvSpPr txBox="1"/>
            <p:nvPr/>
          </p:nvSpPr>
          <p:spPr>
            <a:xfrm>
              <a:off x="4918650" y="5996022"/>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数据探索</a:t>
              </a:r>
            </a:p>
          </p:txBody>
        </p:sp>
        <p:sp>
          <p:nvSpPr>
            <p:cNvPr id="19" name="矩形 18">
              <a:extLst>
                <a:ext uri="{FF2B5EF4-FFF2-40B4-BE49-F238E27FC236}">
                  <a16:creationId xmlns:a16="http://schemas.microsoft.com/office/drawing/2014/main" id="{F1D5F0C0-1747-2040-32D7-387F6A1D118D}"/>
                </a:ext>
              </a:extLst>
            </p:cNvPr>
            <p:cNvSpPr/>
            <p:nvPr/>
          </p:nvSpPr>
          <p:spPr>
            <a:xfrm>
              <a:off x="4754740" y="4375484"/>
              <a:ext cx="1350748" cy="102431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AutoShape 2" descr="order book">
              <a:extLst>
                <a:ext uri="{FF2B5EF4-FFF2-40B4-BE49-F238E27FC236}">
                  <a16:creationId xmlns:a16="http://schemas.microsoft.com/office/drawing/2014/main" id="{D98754CE-96BB-4C50-F169-776913FBBE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a:extLst>
                <a:ext uri="{FF2B5EF4-FFF2-40B4-BE49-F238E27FC236}">
                  <a16:creationId xmlns:a16="http://schemas.microsoft.com/office/drawing/2014/main" id="{3C0E5F2D-E04F-A044-92CF-0F25282142C1}"/>
                </a:ext>
              </a:extLst>
            </p:cNvPr>
            <p:cNvSpPr txBox="1"/>
            <p:nvPr/>
          </p:nvSpPr>
          <p:spPr>
            <a:xfrm>
              <a:off x="4765404" y="4918889"/>
              <a:ext cx="962123" cy="342979"/>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离群值处理</a:t>
              </a:r>
            </a:p>
          </p:txBody>
        </p:sp>
      </p:grpSp>
      <p:sp>
        <p:nvSpPr>
          <p:cNvPr id="45" name="文本框 44">
            <a:extLst>
              <a:ext uri="{FF2B5EF4-FFF2-40B4-BE49-F238E27FC236}">
                <a16:creationId xmlns:a16="http://schemas.microsoft.com/office/drawing/2014/main" id="{B8A3030D-0104-EAFD-7BCD-B49C6C3E2309}"/>
              </a:ext>
            </a:extLst>
          </p:cNvPr>
          <p:cNvSpPr txBox="1"/>
          <p:nvPr/>
        </p:nvSpPr>
        <p:spPr>
          <a:xfrm>
            <a:off x="4208357" y="1530969"/>
            <a:ext cx="6969010" cy="3108543"/>
          </a:xfrm>
          <a:prstGeom prst="rect">
            <a:avLst/>
          </a:prstGeom>
          <a:noFill/>
        </p:spPr>
        <p:txBody>
          <a:bodyPr wrap="square">
            <a:spAutoFit/>
          </a:bodyPr>
          <a:lstStyle/>
          <a:p>
            <a:pPr marL="285750" indent="-285750">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stock_id: 股票的唯一标识符。并非所有股票ID在每个时间区间都存在。</a:t>
            </a:r>
          </a:p>
          <a:p>
            <a:pPr marL="285750" indent="-285750">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date_id: 日期的唯一标识符。日期ID在所有股票中是连续且一致的。</a:t>
            </a:r>
          </a:p>
          <a:p>
            <a:pPr marL="285750" indent="-285750">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imbalance_size: 在当前参考价格（以美元计）下的未匹配金额。</a:t>
            </a:r>
          </a:p>
          <a:p>
            <a:pPr marL="285750" indent="-285750">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imbalance_buy_sell_flag: 反映拍卖不平衡方向的指标。</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买方不平衡：1、卖方不平衡：-1、无不平衡：0</a:t>
            </a:r>
          </a:p>
          <a:p>
            <a:pPr marL="285750" indent="-285750">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reference_price: 配对股票最大化的价格，不平衡最小化，与买卖价中点的距离最小化，按此顺序。也可以认为是介于最佳买卖价之间的近似价格。</a:t>
            </a:r>
          </a:p>
          <a:p>
            <a:pPr marL="285750" indent="-285750">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matched_size: 在当前参考价格下可以匹配的金额（以美元计）。</a:t>
            </a:r>
          </a:p>
          <a:p>
            <a:pPr marL="285750" indent="-285750">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far_price: </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       仅基于拍卖兴趣时，将最大化匹配股份数量的交叉价格。此计算排除连续市场订单。</a:t>
            </a:r>
          </a:p>
          <a:p>
            <a:pPr marL="285750" indent="-285750">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[bid/ask]_price: 非拍卖书中最具竞争力的买卖水平的价格。</a:t>
            </a:r>
          </a:p>
          <a:p>
            <a:pPr marL="285750" indent="-285750">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[bid/ask]_size: 非拍卖书中最具竞争力的买卖水平的美元名义金额。</a:t>
            </a:r>
          </a:p>
          <a:p>
            <a:pPr marL="285750" indent="-285750">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wap: 非拍卖书中的加权平均价格。</a:t>
            </a:r>
          </a:p>
          <a:p>
            <a:pPr marL="285750" indent="-285750">
              <a:buFont typeface="Wingdings" panose="05000000000000000000" pitchFamily="2" charset="2"/>
              <a:buChar char="Ø"/>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seconds_in_bucket: 自当天收盘拍卖开始以来经过的秒数，始终从0开始。</a:t>
            </a:r>
          </a:p>
        </p:txBody>
      </p:sp>
      <p:sp>
        <p:nvSpPr>
          <p:cNvPr id="22" name="文本占位符 2">
            <a:extLst>
              <a:ext uri="{FF2B5EF4-FFF2-40B4-BE49-F238E27FC236}">
                <a16:creationId xmlns:a16="http://schemas.microsoft.com/office/drawing/2014/main" id="{A911239E-AE28-925D-1CCD-4FFD6D48F93C}"/>
              </a:ext>
            </a:extLst>
          </p:cNvPr>
          <p:cNvSpPr txBox="1">
            <a:spLocks/>
          </p:cNvSpPr>
          <p:nvPr/>
        </p:nvSpPr>
        <p:spPr>
          <a:xfrm>
            <a:off x="1550784" y="6465589"/>
            <a:ext cx="9790316" cy="33855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资料来源：</a:t>
            </a:r>
            <a:r>
              <a:rPr kumimoji="0" lang="en-US" altLang="zh-CN" sz="1400" b="0" i="0"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Optiver</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2023 Trading at Close</a:t>
            </a:r>
            <a:r>
              <a:rPr lang="zh-CN" altLang="en-US" dirty="0">
                <a:solidFill>
                  <a:sysClr val="windowText" lastClr="000000"/>
                </a:solidFill>
              </a:rPr>
              <a:t> </a:t>
            </a:r>
            <a:r>
              <a:rPr kumimoji="0" lang="en-US" altLang="zh-CN"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hlinkClick r:id="rId3"/>
              </a:rPr>
              <a:t>https://www.kaggle.com/competitions/optiver-trading-at-the-close/overview</a:t>
            </a:r>
            <a:endParaRPr kumimoji="0" lang="zh-CN" altLang="en-US" sz="1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文本占位符 1">
            <a:extLst>
              <a:ext uri="{FF2B5EF4-FFF2-40B4-BE49-F238E27FC236}">
                <a16:creationId xmlns:a16="http://schemas.microsoft.com/office/drawing/2014/main" id="{03FD3F80-BBFD-6ABC-4AEB-0AA35F502BAC}"/>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数据探索</a:t>
            </a:r>
          </a:p>
        </p:txBody>
      </p:sp>
    </p:spTree>
    <p:extLst>
      <p:ext uri="{BB962C8B-B14F-4D97-AF65-F5344CB8AC3E}">
        <p14:creationId xmlns:p14="http://schemas.microsoft.com/office/powerpoint/2010/main" val="3600272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229C1-BD14-E990-0491-E1BC9E4FCC30}"/>
            </a:ext>
          </a:extLst>
        </p:cNvPr>
        <p:cNvGrpSpPr/>
        <p:nvPr/>
      </p:nvGrpSpPr>
      <p:grpSpPr>
        <a:xfrm>
          <a:off x="0" y="0"/>
          <a:ext cx="0" cy="0"/>
          <a:chOff x="0" y="0"/>
          <a:chExt cx="0" cy="0"/>
        </a:xfrm>
      </p:grpSpPr>
      <p:sp>
        <p:nvSpPr>
          <p:cNvPr id="230" name="AutoShape 2" descr="order book">
            <a:extLst>
              <a:ext uri="{FF2B5EF4-FFF2-40B4-BE49-F238E27FC236}">
                <a16:creationId xmlns:a16="http://schemas.microsoft.com/office/drawing/2014/main" id="{823C3E39-9DCF-5236-F7AA-636176CCF0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760CEF45-4064-C9AE-7891-37E5C356137D}"/>
              </a:ext>
            </a:extLst>
          </p:cNvPr>
          <p:cNvGrpSpPr/>
          <p:nvPr/>
        </p:nvGrpSpPr>
        <p:grpSpPr>
          <a:xfrm>
            <a:off x="0" y="0"/>
            <a:ext cx="1567262" cy="6859588"/>
            <a:chOff x="0" y="0"/>
            <a:chExt cx="1567262" cy="6859588"/>
          </a:xfrm>
        </p:grpSpPr>
        <p:sp>
          <p:nvSpPr>
            <p:cNvPr id="3" name="矩形 2">
              <a:extLst>
                <a:ext uri="{FF2B5EF4-FFF2-40B4-BE49-F238E27FC236}">
                  <a16:creationId xmlns:a16="http://schemas.microsoft.com/office/drawing/2014/main" id="{6E6EC139-CBFD-5361-F4DB-1498B1522C6D}"/>
                </a:ext>
              </a:extLst>
            </p:cNvPr>
            <p:cNvSpPr/>
            <p:nvPr/>
          </p:nvSpPr>
          <p:spPr>
            <a:xfrm>
              <a:off x="467888" y="0"/>
              <a:ext cx="1097288" cy="6859588"/>
            </a:xfrm>
            <a:prstGeom prst="rect">
              <a:avLst/>
            </a:prstGeom>
            <a:solidFill>
              <a:srgbClr val="DED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sp>
          <p:nvSpPr>
            <p:cNvPr id="4" name="矩形 3">
              <a:extLst>
                <a:ext uri="{FF2B5EF4-FFF2-40B4-BE49-F238E27FC236}">
                  <a16:creationId xmlns:a16="http://schemas.microsoft.com/office/drawing/2014/main" id="{1529B1FE-D997-0812-E353-04A62CBE6116}"/>
                </a:ext>
              </a:extLst>
            </p:cNvPr>
            <p:cNvSpPr/>
            <p:nvPr/>
          </p:nvSpPr>
          <p:spPr>
            <a:xfrm>
              <a:off x="0" y="0"/>
              <a:ext cx="477471" cy="685958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900" dirty="0"/>
            </a:p>
          </p:txBody>
        </p:sp>
        <p:cxnSp>
          <p:nvCxnSpPr>
            <p:cNvPr id="5" name="直接连接符 4">
              <a:extLst>
                <a:ext uri="{FF2B5EF4-FFF2-40B4-BE49-F238E27FC236}">
                  <a16:creationId xmlns:a16="http://schemas.microsoft.com/office/drawing/2014/main" id="{7B029D65-BB52-BF9A-58DD-7E2CD4DF8D64}"/>
                </a:ext>
              </a:extLst>
            </p:cNvPr>
            <p:cNvCxnSpPr>
              <a:cxnSpLocks/>
            </p:cNvCxnSpPr>
            <p:nvPr/>
          </p:nvCxnSpPr>
          <p:spPr>
            <a:xfrm flipH="1">
              <a:off x="1" y="3162808"/>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40569E2-0011-A507-2D02-12B8B8B62FC8}"/>
                </a:ext>
              </a:extLst>
            </p:cNvPr>
            <p:cNvCxnSpPr>
              <a:cxnSpLocks/>
            </p:cNvCxnSpPr>
            <p:nvPr/>
          </p:nvCxnSpPr>
          <p:spPr>
            <a:xfrm flipH="1">
              <a:off x="1" y="2642581"/>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4841F1A-F2F8-8CA7-7DF9-4D178427A62F}"/>
                </a:ext>
              </a:extLst>
            </p:cNvPr>
            <p:cNvCxnSpPr>
              <a:cxnSpLocks/>
            </p:cNvCxnSpPr>
            <p:nvPr/>
          </p:nvCxnSpPr>
          <p:spPr>
            <a:xfrm flipH="1">
              <a:off x="1" y="3687265"/>
              <a:ext cx="15651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1" name="Freeform 12">
              <a:extLst>
                <a:ext uri="{FF2B5EF4-FFF2-40B4-BE49-F238E27FC236}">
                  <a16:creationId xmlns:a16="http://schemas.microsoft.com/office/drawing/2014/main" id="{249B3E65-D77A-F538-A483-7EFBFD358E10}"/>
                </a:ext>
              </a:extLst>
            </p:cNvPr>
            <p:cNvSpPr>
              <a:spLocks noEditPoints="1"/>
            </p:cNvSpPr>
            <p:nvPr/>
          </p:nvSpPr>
          <p:spPr bwMode="auto">
            <a:xfrm>
              <a:off x="163966" y="3300928"/>
              <a:ext cx="159613" cy="24991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12" name="Freeform 13">
              <a:extLst>
                <a:ext uri="{FF2B5EF4-FFF2-40B4-BE49-F238E27FC236}">
                  <a16:creationId xmlns:a16="http://schemas.microsoft.com/office/drawing/2014/main" id="{4301F886-A3C0-5E8E-E673-A62CE7E8C0A2}"/>
                </a:ext>
              </a:extLst>
            </p:cNvPr>
            <p:cNvSpPr>
              <a:spLocks noEditPoints="1"/>
            </p:cNvSpPr>
            <p:nvPr/>
          </p:nvSpPr>
          <p:spPr bwMode="auto">
            <a:xfrm>
              <a:off x="113739" y="2266739"/>
              <a:ext cx="260068" cy="23531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27" name="Freeform 10">
              <a:extLst>
                <a:ext uri="{FF2B5EF4-FFF2-40B4-BE49-F238E27FC236}">
                  <a16:creationId xmlns:a16="http://schemas.microsoft.com/office/drawing/2014/main" id="{4BBE7778-E67A-A3B6-9716-5156D626F8EE}"/>
                </a:ext>
              </a:extLst>
            </p:cNvPr>
            <p:cNvSpPr>
              <a:spLocks noEditPoints="1"/>
            </p:cNvSpPr>
            <p:nvPr/>
          </p:nvSpPr>
          <p:spPr bwMode="auto">
            <a:xfrm>
              <a:off x="131863" y="2794341"/>
              <a:ext cx="213747" cy="233495"/>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2" name="Freeform 9">
              <a:extLst>
                <a:ext uri="{FF2B5EF4-FFF2-40B4-BE49-F238E27FC236}">
                  <a16:creationId xmlns:a16="http://schemas.microsoft.com/office/drawing/2014/main" id="{1589B4C2-5DC3-1288-0F81-4494CFF31C39}"/>
                </a:ext>
              </a:extLst>
            </p:cNvPr>
            <p:cNvSpPr>
              <a:spLocks noEditPoints="1"/>
            </p:cNvSpPr>
            <p:nvPr/>
          </p:nvSpPr>
          <p:spPr bwMode="auto">
            <a:xfrm>
              <a:off x="102021" y="3860269"/>
              <a:ext cx="283503" cy="201265"/>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sz="1900"/>
            </a:p>
          </p:txBody>
        </p:sp>
        <p:sp>
          <p:nvSpPr>
            <p:cNvPr id="33" name="矩形 32">
              <a:extLst>
                <a:ext uri="{FF2B5EF4-FFF2-40B4-BE49-F238E27FC236}">
                  <a16:creationId xmlns:a16="http://schemas.microsoft.com/office/drawing/2014/main" id="{FB457EBC-57FD-53A5-BA4D-047792B3127F}"/>
                </a:ext>
              </a:extLst>
            </p:cNvPr>
            <p:cNvSpPr/>
            <p:nvPr/>
          </p:nvSpPr>
          <p:spPr>
            <a:xfrm>
              <a:off x="479557" y="2648764"/>
              <a:ext cx="1087705" cy="513083"/>
            </a:xfrm>
            <a:prstGeom prst="rect">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90204" pitchFamily="34" charset="0"/>
                <a:cs typeface="Arial" panose="020B0604020202090204" pitchFamily="34" charset="0"/>
              </a:endParaRPr>
            </a:p>
          </p:txBody>
        </p:sp>
        <p:sp>
          <p:nvSpPr>
            <p:cNvPr id="28" name="矩形 27">
              <a:extLst>
                <a:ext uri="{FF2B5EF4-FFF2-40B4-BE49-F238E27FC236}">
                  <a16:creationId xmlns:a16="http://schemas.microsoft.com/office/drawing/2014/main" id="{6D8FB5AF-03C6-AF73-D538-B4DDD8234A68}"/>
                </a:ext>
              </a:extLst>
            </p:cNvPr>
            <p:cNvSpPr/>
            <p:nvPr/>
          </p:nvSpPr>
          <p:spPr>
            <a:xfrm>
              <a:off x="621446" y="2236794"/>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任务介绍</a:t>
              </a:r>
            </a:p>
          </p:txBody>
        </p:sp>
        <p:sp>
          <p:nvSpPr>
            <p:cNvPr id="29" name="矩形 28">
              <a:extLst>
                <a:ext uri="{FF2B5EF4-FFF2-40B4-BE49-F238E27FC236}">
                  <a16:creationId xmlns:a16="http://schemas.microsoft.com/office/drawing/2014/main" id="{EDC7ADA0-DE72-97CA-223E-02474E6ABB8C}"/>
                </a:ext>
              </a:extLst>
            </p:cNvPr>
            <p:cNvSpPr/>
            <p:nvPr/>
          </p:nvSpPr>
          <p:spPr>
            <a:xfrm>
              <a:off x="621437" y="2793265"/>
              <a:ext cx="800219" cy="276999"/>
            </a:xfrm>
            <a:prstGeom prst="rect">
              <a:avLst/>
            </a:prstGeom>
          </p:spPr>
          <p:txBody>
            <a:bodyPr wrap="none">
              <a:spAutoFit/>
            </a:bodyPr>
            <a:lstStyle/>
            <a:p>
              <a:pPr algn="ctr"/>
              <a:r>
                <a:rPr lang="zh-CN" altLang="en-US" sz="1200" dirty="0">
                  <a:ln w="6350">
                    <a:noFill/>
                  </a:ln>
                  <a:solidFill>
                    <a:srgbClr val="FEFEFE"/>
                  </a:solidFill>
                  <a:latin typeface="Times New Roman" panose="02020603050405020304" pitchFamily="18" charset="0"/>
                  <a:ea typeface="楷体" panose="02010609060101010101" pitchFamily="49" charset="-122"/>
                  <a:cs typeface="Times New Roman" panose="02020603050405020304" pitchFamily="18" charset="0"/>
                </a:rPr>
                <a:t>数据探索</a:t>
              </a:r>
            </a:p>
          </p:txBody>
        </p:sp>
        <p:sp>
          <p:nvSpPr>
            <p:cNvPr id="30" name="矩形 29">
              <a:extLst>
                <a:ext uri="{FF2B5EF4-FFF2-40B4-BE49-F238E27FC236}">
                  <a16:creationId xmlns:a16="http://schemas.microsoft.com/office/drawing/2014/main" id="{B8752D20-D205-9B1F-AB0C-1951AB2A6F0A}"/>
                </a:ext>
              </a:extLst>
            </p:cNvPr>
            <p:cNvSpPr/>
            <p:nvPr/>
          </p:nvSpPr>
          <p:spPr>
            <a:xfrm>
              <a:off x="621435" y="3802436"/>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模型预测</a:t>
              </a:r>
            </a:p>
          </p:txBody>
        </p:sp>
        <p:sp>
          <p:nvSpPr>
            <p:cNvPr id="31" name="矩形 30">
              <a:extLst>
                <a:ext uri="{FF2B5EF4-FFF2-40B4-BE49-F238E27FC236}">
                  <a16:creationId xmlns:a16="http://schemas.microsoft.com/office/drawing/2014/main" id="{DF9CB99A-E9DA-9D29-2404-CE4E171DA648}"/>
                </a:ext>
              </a:extLst>
            </p:cNvPr>
            <p:cNvSpPr/>
            <p:nvPr/>
          </p:nvSpPr>
          <p:spPr>
            <a:xfrm>
              <a:off x="621432" y="3280909"/>
              <a:ext cx="800219" cy="276999"/>
            </a:xfrm>
            <a:prstGeom prst="rect">
              <a:avLst/>
            </a:prstGeom>
          </p:spPr>
          <p:txBody>
            <a:bodyPr wrap="none">
              <a:spAutoFit/>
            </a:bodyPr>
            <a:lstStyle/>
            <a:p>
              <a:pPr algn="ctr"/>
              <a:r>
                <a:rPr lang="zh-CN" altLang="en-US" sz="1200" dirty="0">
                  <a:ln w="6350">
                    <a:noFill/>
                  </a:ln>
                  <a:solidFill>
                    <a:srgbClr val="586B7F"/>
                  </a:solidFill>
                  <a:latin typeface="Times New Roman" panose="02020603050405020304" pitchFamily="18" charset="0"/>
                  <a:ea typeface="楷体" panose="02010609060101010101" pitchFamily="49" charset="-122"/>
                  <a:cs typeface="Times New Roman" panose="02020603050405020304" pitchFamily="18" charset="0"/>
                </a:rPr>
                <a:t>特征工程</a:t>
              </a:r>
            </a:p>
          </p:txBody>
        </p:sp>
      </p:grpSp>
      <p:grpSp>
        <p:nvGrpSpPr>
          <p:cNvPr id="2" name="组合 1">
            <a:extLst>
              <a:ext uri="{FF2B5EF4-FFF2-40B4-BE49-F238E27FC236}">
                <a16:creationId xmlns:a16="http://schemas.microsoft.com/office/drawing/2014/main" id="{2E3B2990-FFF7-C076-B18D-4D9AAB1AD570}"/>
              </a:ext>
            </a:extLst>
          </p:cNvPr>
          <p:cNvGrpSpPr/>
          <p:nvPr/>
        </p:nvGrpSpPr>
        <p:grpSpPr>
          <a:xfrm>
            <a:off x="1768916" y="1536041"/>
            <a:ext cx="2191225" cy="4798535"/>
            <a:chOff x="4325741" y="1536041"/>
            <a:chExt cx="2191225" cy="4798535"/>
          </a:xfrm>
        </p:grpSpPr>
        <p:sp>
          <p:nvSpPr>
            <p:cNvPr id="7" name="矩形: 圆角 6">
              <a:extLst>
                <a:ext uri="{FF2B5EF4-FFF2-40B4-BE49-F238E27FC236}">
                  <a16:creationId xmlns:a16="http://schemas.microsoft.com/office/drawing/2014/main" id="{FD257C66-D2CC-F0A0-3327-2F201266EABB}"/>
                </a:ext>
              </a:extLst>
            </p:cNvPr>
            <p:cNvSpPr/>
            <p:nvPr/>
          </p:nvSpPr>
          <p:spPr>
            <a:xfrm>
              <a:off x="4325741" y="1536041"/>
              <a:ext cx="2191225" cy="4377671"/>
            </a:xfrm>
            <a:prstGeom prst="roundRect">
              <a:avLst/>
            </a:prstGeom>
            <a:noFill/>
            <a:ln w="12700" cap="flat" cmpd="sng" algn="ctr">
              <a:solidFill>
                <a:srgbClr val="70AD47">
                  <a:lumMod val="60000"/>
                  <a:lumOff val="4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圆角 7">
              <a:extLst>
                <a:ext uri="{FF2B5EF4-FFF2-40B4-BE49-F238E27FC236}">
                  <a16:creationId xmlns:a16="http://schemas.microsoft.com/office/drawing/2014/main" id="{C1BD91A7-B209-E80B-BA01-E68D62866676}"/>
                </a:ext>
              </a:extLst>
            </p:cNvPr>
            <p:cNvSpPr/>
            <p:nvPr/>
          </p:nvSpPr>
          <p:spPr>
            <a:xfrm>
              <a:off x="4834178" y="2534480"/>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缺失情况</a:t>
              </a:r>
              <a:endPar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9" name="矩形: 圆角 8">
              <a:extLst>
                <a:ext uri="{FF2B5EF4-FFF2-40B4-BE49-F238E27FC236}">
                  <a16:creationId xmlns:a16="http://schemas.microsoft.com/office/drawing/2014/main" id="{DD74382B-8325-F5C1-187F-5A2D1BD6B619}"/>
                </a:ext>
              </a:extLst>
            </p:cNvPr>
            <p:cNvSpPr/>
            <p:nvPr/>
          </p:nvSpPr>
          <p:spPr>
            <a:xfrm>
              <a:off x="4834178" y="1656901"/>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特征释义</a:t>
              </a:r>
            </a:p>
          </p:txBody>
        </p:sp>
        <p:cxnSp>
          <p:nvCxnSpPr>
            <p:cNvPr id="13" name="直接箭头连接符 12">
              <a:extLst>
                <a:ext uri="{FF2B5EF4-FFF2-40B4-BE49-F238E27FC236}">
                  <a16:creationId xmlns:a16="http://schemas.microsoft.com/office/drawing/2014/main" id="{E3156BE8-1505-FE18-029F-0673D75FFD2B}"/>
                </a:ext>
              </a:extLst>
            </p:cNvPr>
            <p:cNvCxnSpPr>
              <a:cxnSpLocks/>
              <a:stCxn id="9" idx="2"/>
            </p:cNvCxnSpPr>
            <p:nvPr/>
          </p:nvCxnSpPr>
          <p:spPr>
            <a:xfrm flipH="1">
              <a:off x="5421352" y="2225841"/>
              <a:ext cx="1" cy="286607"/>
            </a:xfrm>
            <a:prstGeom prst="straightConnector1">
              <a:avLst/>
            </a:prstGeom>
            <a:noFill/>
            <a:ln w="6350" cap="flat" cmpd="sng" algn="ctr">
              <a:solidFill>
                <a:sysClr val="windowText" lastClr="000000"/>
              </a:solidFill>
              <a:prstDash val="solid"/>
              <a:miter lim="800000"/>
              <a:tailEnd type="triangle"/>
            </a:ln>
            <a:effectLst/>
          </p:spPr>
        </p:cxnSp>
        <p:sp>
          <p:nvSpPr>
            <p:cNvPr id="14" name="左大括号 13">
              <a:extLst>
                <a:ext uri="{FF2B5EF4-FFF2-40B4-BE49-F238E27FC236}">
                  <a16:creationId xmlns:a16="http://schemas.microsoft.com/office/drawing/2014/main" id="{40D11DFF-99B8-2981-AB6F-CE6E1DF16010}"/>
                </a:ext>
              </a:extLst>
            </p:cNvPr>
            <p:cNvSpPr/>
            <p:nvPr/>
          </p:nvSpPr>
          <p:spPr>
            <a:xfrm rot="5400000">
              <a:off x="5237051" y="3381551"/>
              <a:ext cx="379531" cy="1588898"/>
            </a:xfrm>
            <a:prstGeom prst="leftBrace">
              <a:avLst/>
            </a:prstGeom>
            <a:noFill/>
            <a:ln w="63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78A45106-047C-221D-13F9-E92D79FB4B7A}"/>
                </a:ext>
              </a:extLst>
            </p:cNvPr>
            <p:cNvSpPr txBox="1"/>
            <p:nvPr/>
          </p:nvSpPr>
          <p:spPr>
            <a:xfrm>
              <a:off x="4766115" y="4317235"/>
              <a:ext cx="821059" cy="619978"/>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lang="en-US" altLang="zh-CN" sz="1200" kern="0" dirty="0">
                  <a:solidFill>
                    <a:prstClr val="black"/>
                  </a:solidFill>
                  <a:latin typeface="华文仿宋" panose="02010600040101010101" pitchFamily="2" charset="-122"/>
                  <a:ea typeface="华文仿宋" panose="02010600040101010101" pitchFamily="2" charset="-122"/>
                </a:rPr>
                <a:t>Far Price</a:t>
              </a:r>
            </a:p>
            <a:p>
              <a:pPr marL="0" marR="0" lvl="0" indent="0" defTabSz="457200"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Near Price</a:t>
              </a:r>
              <a:endPar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endParaRPr>
            </a:p>
          </p:txBody>
        </p:sp>
        <p:cxnSp>
          <p:nvCxnSpPr>
            <p:cNvPr id="16" name="直接箭头连接符 15">
              <a:extLst>
                <a:ext uri="{FF2B5EF4-FFF2-40B4-BE49-F238E27FC236}">
                  <a16:creationId xmlns:a16="http://schemas.microsoft.com/office/drawing/2014/main" id="{08F6D46A-4D1E-8D56-B81C-6395D417CB8E}"/>
                </a:ext>
              </a:extLst>
            </p:cNvPr>
            <p:cNvCxnSpPr>
              <a:cxnSpLocks/>
            </p:cNvCxnSpPr>
            <p:nvPr/>
          </p:nvCxnSpPr>
          <p:spPr>
            <a:xfrm flipH="1">
              <a:off x="5426817" y="3103420"/>
              <a:ext cx="1" cy="308474"/>
            </a:xfrm>
            <a:prstGeom prst="straightConnector1">
              <a:avLst/>
            </a:prstGeom>
            <a:noFill/>
            <a:ln w="6350" cap="flat" cmpd="sng" algn="ctr">
              <a:solidFill>
                <a:sysClr val="windowText" lastClr="000000"/>
              </a:solidFill>
              <a:prstDash val="solid"/>
              <a:miter lim="800000"/>
              <a:tailEnd type="triangle"/>
            </a:ln>
            <a:effectLst/>
          </p:spPr>
        </p:cxnSp>
        <p:sp>
          <p:nvSpPr>
            <p:cNvPr id="17" name="矩形: 圆角 16">
              <a:extLst>
                <a:ext uri="{FF2B5EF4-FFF2-40B4-BE49-F238E27FC236}">
                  <a16:creationId xmlns:a16="http://schemas.microsoft.com/office/drawing/2014/main" id="{E6814263-9F5F-37EB-EE44-BCB8EAB941F4}"/>
                </a:ext>
              </a:extLst>
            </p:cNvPr>
            <p:cNvSpPr/>
            <p:nvPr/>
          </p:nvSpPr>
          <p:spPr>
            <a:xfrm>
              <a:off x="4834178" y="3421959"/>
              <a:ext cx="1174350" cy="568939"/>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zh-CN" altLang="en-US" sz="1400" kern="0" dirty="0">
                  <a:solidFill>
                    <a:prstClr val="black"/>
                  </a:solidFill>
                  <a:latin typeface="楷体" panose="02010609060101010101" pitchFamily="49" charset="-122"/>
                  <a:ea typeface="楷体" panose="02010609060101010101" pitchFamily="49" charset="-122"/>
                  <a:cs typeface="Times New Roman" panose="02020603050405020304" pitchFamily="18" charset="0"/>
                </a:rPr>
                <a:t>分布</a:t>
              </a:r>
              <a:r>
                <a:rPr kumimoji="0" lang="zh-CN" altLang="en-US"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情况</a:t>
              </a:r>
              <a:endParaRPr kumimoji="0" lang="en-US" altLang="zh-CN" sz="14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8" name="文本框 17">
              <a:extLst>
                <a:ext uri="{FF2B5EF4-FFF2-40B4-BE49-F238E27FC236}">
                  <a16:creationId xmlns:a16="http://schemas.microsoft.com/office/drawing/2014/main" id="{80C4579C-BD5E-5F3B-8072-5DA3CC70A142}"/>
                </a:ext>
              </a:extLst>
            </p:cNvPr>
            <p:cNvSpPr txBox="1"/>
            <p:nvPr/>
          </p:nvSpPr>
          <p:spPr>
            <a:xfrm>
              <a:off x="4918650" y="5996022"/>
              <a:ext cx="1005403" cy="338554"/>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数据探索</a:t>
              </a:r>
            </a:p>
          </p:txBody>
        </p:sp>
        <p:sp>
          <p:nvSpPr>
            <p:cNvPr id="19" name="矩形 18">
              <a:extLst>
                <a:ext uri="{FF2B5EF4-FFF2-40B4-BE49-F238E27FC236}">
                  <a16:creationId xmlns:a16="http://schemas.microsoft.com/office/drawing/2014/main" id="{E14F4EA8-2D8F-6E8C-EF23-7D1F283231FD}"/>
                </a:ext>
              </a:extLst>
            </p:cNvPr>
            <p:cNvSpPr/>
            <p:nvPr/>
          </p:nvSpPr>
          <p:spPr>
            <a:xfrm>
              <a:off x="4754740" y="4375484"/>
              <a:ext cx="1350748" cy="1024310"/>
            </a:xfrm>
            <a:prstGeom prst="rect">
              <a:avLst/>
            </a:prstGeom>
            <a:noFill/>
            <a:ln w="12700" cap="flat" cmpd="sng" algn="ctr">
              <a:solidFill>
                <a:srgbClr val="FFC000">
                  <a:lumMod val="60000"/>
                  <a:lumOff val="40000"/>
                </a:srgbClr>
              </a:solid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AutoShape 2" descr="order book">
              <a:extLst>
                <a:ext uri="{FF2B5EF4-FFF2-40B4-BE49-F238E27FC236}">
                  <a16:creationId xmlns:a16="http://schemas.microsoft.com/office/drawing/2014/main" id="{A4D2A4F5-63D3-816F-2C2B-08454721DF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a:extLst>
                <a:ext uri="{FF2B5EF4-FFF2-40B4-BE49-F238E27FC236}">
                  <a16:creationId xmlns:a16="http://schemas.microsoft.com/office/drawing/2014/main" id="{EA49FCA5-89A0-5308-9F76-B6DAFCB8CA50}"/>
                </a:ext>
              </a:extLst>
            </p:cNvPr>
            <p:cNvSpPr txBox="1"/>
            <p:nvPr/>
          </p:nvSpPr>
          <p:spPr>
            <a:xfrm>
              <a:off x="4765404" y="4918889"/>
              <a:ext cx="962123" cy="342979"/>
            </a:xfrm>
            <a:prstGeom prst="rect">
              <a:avLst/>
            </a:prstGeom>
            <a:noFill/>
          </p:spPr>
          <p:txBody>
            <a:bodyPr wrap="none" rtlCol="0">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华文仿宋" panose="02010600040101010101" pitchFamily="2" charset="-122"/>
                  <a:ea typeface="华文仿宋" panose="02010600040101010101" pitchFamily="2" charset="-122"/>
                </a:rPr>
                <a:t>离群值处理</a:t>
              </a:r>
            </a:p>
          </p:txBody>
        </p:sp>
      </p:grpSp>
      <p:pic>
        <p:nvPicPr>
          <p:cNvPr id="25" name="图片 24">
            <a:extLst>
              <a:ext uri="{FF2B5EF4-FFF2-40B4-BE49-F238E27FC236}">
                <a16:creationId xmlns:a16="http://schemas.microsoft.com/office/drawing/2014/main" id="{3C1E8FB3-EF95-64C4-8AFB-5C3D9682E834}"/>
              </a:ext>
            </a:extLst>
          </p:cNvPr>
          <p:cNvPicPr>
            <a:picLocks noChangeAspect="1"/>
          </p:cNvPicPr>
          <p:nvPr/>
        </p:nvPicPr>
        <p:blipFill>
          <a:blip r:embed="rId2"/>
          <a:stretch>
            <a:fillRect/>
          </a:stretch>
        </p:blipFill>
        <p:spPr>
          <a:xfrm>
            <a:off x="3162926" y="2266739"/>
            <a:ext cx="8865108" cy="3944112"/>
          </a:xfrm>
          <a:prstGeom prst="rect">
            <a:avLst/>
          </a:prstGeom>
        </p:spPr>
      </p:pic>
      <p:sp>
        <p:nvSpPr>
          <p:cNvPr id="22" name="文本框 21">
            <a:extLst>
              <a:ext uri="{FF2B5EF4-FFF2-40B4-BE49-F238E27FC236}">
                <a16:creationId xmlns:a16="http://schemas.microsoft.com/office/drawing/2014/main" id="{0918FEAA-2855-EEEA-3A8B-EF8915A61455}"/>
              </a:ext>
            </a:extLst>
          </p:cNvPr>
          <p:cNvSpPr txBox="1"/>
          <p:nvPr/>
        </p:nvSpPr>
        <p:spPr>
          <a:xfrm>
            <a:off x="6336734" y="1804460"/>
            <a:ext cx="2337628" cy="338554"/>
          </a:xfrm>
          <a:prstGeom prst="rect">
            <a:avLst/>
          </a:prstGeom>
          <a:noFill/>
        </p:spPr>
        <p:txBody>
          <a:bodyPr wrap="none" rtlCol="0">
            <a:spAutoFit/>
          </a:body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Table 1: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数据描述性统计</a:t>
            </a:r>
          </a:p>
        </p:txBody>
      </p:sp>
      <p:sp>
        <p:nvSpPr>
          <p:cNvPr id="24" name="文本占位符 1">
            <a:extLst>
              <a:ext uri="{FF2B5EF4-FFF2-40B4-BE49-F238E27FC236}">
                <a16:creationId xmlns:a16="http://schemas.microsoft.com/office/drawing/2014/main" id="{66D0E7CD-27DC-B21E-5739-E4A1B308ED86}"/>
              </a:ext>
            </a:extLst>
          </p:cNvPr>
          <p:cNvSpPr txBox="1">
            <a:spLocks/>
          </p:cNvSpPr>
          <p:nvPr/>
        </p:nvSpPr>
        <p:spPr>
          <a:xfrm>
            <a:off x="1563688" y="404813"/>
            <a:ext cx="1979612" cy="4905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数据探索</a:t>
            </a:r>
          </a:p>
        </p:txBody>
      </p:sp>
    </p:spTree>
    <p:extLst>
      <p:ext uri="{BB962C8B-B14F-4D97-AF65-F5344CB8AC3E}">
        <p14:creationId xmlns:p14="http://schemas.microsoft.com/office/powerpoint/2010/main" val="21962584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文本框 36"/>
</p:tagLst>
</file>

<file path=ppt/tags/tag10.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文本框 36"/>
</p:tagLst>
</file>

<file path=ppt/tags/tag11.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文本框 37"/>
</p:tagLst>
</file>

<file path=ppt/tags/tag12.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直接连接符 38"/>
</p:tagLst>
</file>

<file path=ppt/tags/tag2.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文本框 37"/>
</p:tagLst>
</file>

<file path=ppt/tags/tag3.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直接连接符 38"/>
</p:tagLst>
</file>

<file path=ppt/tags/tag4.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文本框 36"/>
</p:tagLst>
</file>

<file path=ppt/tags/tag5.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文本框 37"/>
</p:tagLst>
</file>

<file path=ppt/tags/tag6.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直接连接符 38"/>
</p:tagLst>
</file>

<file path=ppt/tags/tag7.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文本框 36"/>
</p:tagLst>
</file>

<file path=ppt/tags/tag8.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文本框 37"/>
</p:tagLst>
</file>

<file path=ppt/tags/tag9.xml><?xml version="1.0" encoding="utf-8"?>
<p:tagLst xmlns:a="http://schemas.openxmlformats.org/drawingml/2006/main" xmlns:r="http://schemas.openxmlformats.org/officeDocument/2006/relationships" xmlns:p="http://schemas.openxmlformats.org/presentationml/2006/main">
  <p:tag name="MH" val="20151011171221"/>
  <p:tag name="MH_LIBRARY" val="GRAPHIC"/>
  <p:tag name="MH_ORDER" val="直接连接符 3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3118</TotalTime>
  <Words>4660</Words>
  <Application>Microsoft Office PowerPoint</Application>
  <PresentationFormat>宽屏</PresentationFormat>
  <Paragraphs>733</Paragraphs>
  <Slides>47</Slides>
  <Notes>1</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47</vt:i4>
      </vt:variant>
    </vt:vector>
  </HeadingPairs>
  <TitlesOfParts>
    <vt:vector size="66" baseType="lpstr">
      <vt:lpstr>-apple-system</vt:lpstr>
      <vt:lpstr>Menlo</vt:lpstr>
      <vt:lpstr>仿宋</vt:lpstr>
      <vt:lpstr>华文仿宋</vt:lpstr>
      <vt:lpstr>华文楷体</vt:lpstr>
      <vt:lpstr>楷体</vt:lpstr>
      <vt:lpstr>楷体</vt:lpstr>
      <vt:lpstr>宋体</vt:lpstr>
      <vt:lpstr>微软雅黑</vt:lpstr>
      <vt:lpstr>Arial</vt:lpstr>
      <vt:lpstr>Calibri</vt:lpstr>
      <vt:lpstr>Impact</vt:lpstr>
      <vt:lpstr>oswald</vt:lpstr>
      <vt:lpstr>Palatino Linotype</vt:lpstr>
      <vt:lpstr>Times New Roman</vt:lpstr>
      <vt:lpstr>Wingdings</vt:lpstr>
      <vt:lpstr>Office 主题</vt:lpstr>
      <vt:lpstr>自定义设计方案</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吴雨航</dc:creator>
  <cp:lastModifiedBy>润楠 陈</cp:lastModifiedBy>
  <cp:revision>179</cp:revision>
  <dcterms:created xsi:type="dcterms:W3CDTF">2015-09-12T06:31:30Z</dcterms:created>
  <dcterms:modified xsi:type="dcterms:W3CDTF">2024-12-20T08:56:21Z</dcterms:modified>
</cp:coreProperties>
</file>